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authors.xml" ContentType="application/vnd.ms-powerpoint.authors+xml"/>
  <Override PartName="/ppt/slideLayouts/slideLayout4.xml" ContentType="application/vnd.openxmlformats-officedocument.presentationml.slideLayout+xml"/>
  <Override PartName="/ppt/revisionInfo.xml" ContentType="application/vnd.ms-powerpoint.revisioninfo+xml"/>
  <Override PartName="/docProps/app.xml" ContentType="application/vnd.openxmlformats-officedocument.extended-properties+xml"/>
  <Override PartName="/ppt/slides/slide25.xml" ContentType="application/vnd.openxmlformats-officedocument.presentationml.slide+xml"/>
  <Override PartName="/docProps/core.xml" ContentType="application/vnd.openxmlformats-package.core-properties+xml"/>
  <Override PartName="/ppt/comments/modernComment_100_0.xml" ContentType="application/vnd.ms-powerpoint.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s/slide16.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81" r:id="rId3"/>
    <p:sldId id="283" r:id="rId4"/>
    <p:sldId id="284" r:id="rId5"/>
    <p:sldId id="285" r:id="rId6"/>
    <p:sldId id="289" r:id="rId7"/>
    <p:sldId id="286" r:id="rId8"/>
    <p:sldId id="287" r:id="rId9"/>
    <p:sldId id="288" r:id="rId10"/>
    <p:sldId id="290" r:id="rId11"/>
    <p:sldId id="297" r:id="rId12"/>
    <p:sldId id="291" r:id="rId13"/>
    <p:sldId id="292" r:id="rId14"/>
    <p:sldId id="293" r:id="rId15"/>
    <p:sldId id="294" r:id="rId16"/>
    <p:sldId id="295" r:id="rId17"/>
    <p:sldId id="296" r:id="rId18"/>
    <p:sldId id="298" r:id="rId19"/>
    <p:sldId id="299" r:id="rId20"/>
    <p:sldId id="301" r:id="rId21"/>
    <p:sldId id="300" r:id="rId22"/>
    <p:sldId id="302" r:id="rId23"/>
    <p:sldId id="303" r:id="rId24"/>
    <p:sldId id="304" r:id="rId25"/>
    <p:sldId id="305" r:id="rId26"/>
    <p:sldId id="306" r:id="rId27"/>
    <p:sldId id="307" r:id="rId28"/>
    <p:sldId id="308" r:id="rId29"/>
    <p:sldId id="309" r:id="rId30"/>
    <p:sldId id="310" r:id="rId31"/>
  </p:sldIdLst>
  <p:sldSz cx="9144000" cy="5143500" type="screen16x9"/>
  <p:notesSz cx="6858000" cy="9144000"/>
  <p:embeddedFontLst>
    <p:embeddedFont>
      <p:font typeface="Open Sans" panose="020B0606030504020204" pitchFamily="34" charset="0"/>
      <p:regular r:id="rId33"/>
      <p:bold r:id="rId34"/>
      <p:italic r:id="rId35"/>
      <p:boldItalic r:id="rId36"/>
    </p:embeddedFont>
    <p:embeddedFont>
      <p:font typeface="PT Sans Narrow" panose="020F0502020204030204" pitchFamily="34" charset="0"/>
      <p:regular r:id="rId37"/>
      <p:bold r:id="rId38"/>
    </p:embeddedFont>
    <p:embeddedFont>
      <p:font typeface="Raleway" panose="020F0502020204030204" pitchFamily="2"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B2C082-0223-CFD0-F969-258F74DD2967}" name="Sarah Walters" initials="SW" userId="S::sarah.walters@crisis.org.uk::ee7c6ea5-9f0e-43b7-b006-ea54b28270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0EA64-0D1A-AB53-3D4D-C196F4895972}" v="37" dt="2026-05-14T09:07:49.086"/>
    <p1510:client id="{BD947C41-D6F9-4FE6-B0E3-6A307328E604}" v="222" dt="2026-05-14T15:37:41.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144" y="47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213F0040-BB35-4046-AA82-A406F816624C}" authorId="{68B2C082-0223-CFD0-F969-258F74DD2967}" created="2026-04-20T13:50:59.238">
    <pc:sldMkLst xmlns:pc="http://schemas.microsoft.com/office/powerpoint/2013/main/command">
      <pc:docMk/>
      <pc:sldMk cId="0" sldId="256"/>
    </pc:sldMkLst>
    <p188:txBody>
      <a:bodyPr/>
      <a:lstStyle/>
      <a:p>
        <a:r>
          <a:rPr lang="en-GB"/>
          <a:t>Is there anything  context wise to set the scene as to why we are partnering with Denmark in particular?</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1713D-24C7-4C63-90A8-2458AE2DF33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B9D844F-B66D-4F9E-BED3-99290175AED0}">
      <dgm:prSet phldrT="[Text]"/>
      <dgm:spPr/>
      <dgm:t>
        <a:bodyPr/>
        <a:lstStyle/>
        <a:p>
          <a:r>
            <a:rPr lang="en-GB" dirty="0"/>
            <a:t>Common themes</a:t>
          </a:r>
        </a:p>
      </dgm:t>
    </dgm:pt>
    <dgm:pt modelId="{8C0D5E03-2A47-4ADC-B691-8C4336053338}" type="parTrans" cxnId="{5DAD7A6E-A79F-4CA7-AE42-78956C360300}">
      <dgm:prSet/>
      <dgm:spPr/>
      <dgm:t>
        <a:bodyPr/>
        <a:lstStyle/>
        <a:p>
          <a:endParaRPr lang="en-GB"/>
        </a:p>
      </dgm:t>
    </dgm:pt>
    <dgm:pt modelId="{B913070F-C571-4E8F-B08A-F6B70D26BAC1}" type="sibTrans" cxnId="{5DAD7A6E-A79F-4CA7-AE42-78956C360300}">
      <dgm:prSet/>
      <dgm:spPr/>
      <dgm:t>
        <a:bodyPr/>
        <a:lstStyle/>
        <a:p>
          <a:endParaRPr lang="en-GB"/>
        </a:p>
      </dgm:t>
    </dgm:pt>
    <dgm:pt modelId="{1EDF2F60-09C0-4044-9DFC-F88E94831944}">
      <dgm:prSet phldrT="[Text]"/>
      <dgm:spPr/>
      <dgm:t>
        <a:bodyPr/>
        <a:lstStyle/>
        <a:p>
          <a:r>
            <a:rPr lang="en-GB" dirty="0"/>
            <a:t>Team integration</a:t>
          </a:r>
        </a:p>
      </dgm:t>
    </dgm:pt>
    <dgm:pt modelId="{A0491531-D089-4955-AFCC-F193D4D70726}" type="parTrans" cxnId="{751D0E3D-9E6F-4F84-9116-027C89107E1B}">
      <dgm:prSet/>
      <dgm:spPr/>
      <dgm:t>
        <a:bodyPr/>
        <a:lstStyle/>
        <a:p>
          <a:endParaRPr lang="en-GB"/>
        </a:p>
      </dgm:t>
    </dgm:pt>
    <dgm:pt modelId="{023BD702-1AB6-42E2-9383-5BC8F597A40D}" type="sibTrans" cxnId="{751D0E3D-9E6F-4F84-9116-027C89107E1B}">
      <dgm:prSet/>
      <dgm:spPr/>
      <dgm:t>
        <a:bodyPr/>
        <a:lstStyle/>
        <a:p>
          <a:endParaRPr lang="en-GB"/>
        </a:p>
      </dgm:t>
    </dgm:pt>
    <dgm:pt modelId="{5F76DD50-99AB-4EB1-A174-BD646F9E3CDD}">
      <dgm:prSet phldrT="[Text]"/>
      <dgm:spPr/>
      <dgm:t>
        <a:bodyPr/>
        <a:lstStyle/>
        <a:p>
          <a:r>
            <a:rPr lang="en-GB" dirty="0"/>
            <a:t>Share aim/goal</a:t>
          </a:r>
        </a:p>
      </dgm:t>
    </dgm:pt>
    <dgm:pt modelId="{FF8E5E22-76D3-4E19-8F6D-4F96E623C475}" type="parTrans" cxnId="{536D24AC-D994-418A-8281-405EA0E8F20E}">
      <dgm:prSet/>
      <dgm:spPr/>
      <dgm:t>
        <a:bodyPr/>
        <a:lstStyle/>
        <a:p>
          <a:endParaRPr lang="en-GB"/>
        </a:p>
      </dgm:t>
    </dgm:pt>
    <dgm:pt modelId="{84DAB403-6F22-46DE-BF31-37C1EABBCE70}" type="sibTrans" cxnId="{536D24AC-D994-418A-8281-405EA0E8F20E}">
      <dgm:prSet/>
      <dgm:spPr/>
      <dgm:t>
        <a:bodyPr/>
        <a:lstStyle/>
        <a:p>
          <a:endParaRPr lang="en-GB"/>
        </a:p>
      </dgm:t>
    </dgm:pt>
    <dgm:pt modelId="{161BD71D-4F03-4951-B56F-B9916D08E70C}">
      <dgm:prSet phldrT="[Text]"/>
      <dgm:spPr/>
      <dgm:t>
        <a:bodyPr/>
        <a:lstStyle/>
        <a:p>
          <a:r>
            <a:rPr lang="en-GB" dirty="0"/>
            <a:t>Flexible policies </a:t>
          </a:r>
        </a:p>
      </dgm:t>
    </dgm:pt>
    <dgm:pt modelId="{A0BB67BC-0952-4B79-BEE5-874DC8F9F623}" type="parTrans" cxnId="{5937BD7D-A99A-4B76-AEB0-6D72BDCD49D4}">
      <dgm:prSet/>
      <dgm:spPr/>
      <dgm:t>
        <a:bodyPr/>
        <a:lstStyle/>
        <a:p>
          <a:endParaRPr lang="en-GB"/>
        </a:p>
      </dgm:t>
    </dgm:pt>
    <dgm:pt modelId="{8EB653AF-D1E4-4E8F-A962-6E10574EFD37}" type="sibTrans" cxnId="{5937BD7D-A99A-4B76-AEB0-6D72BDCD49D4}">
      <dgm:prSet/>
      <dgm:spPr/>
      <dgm:t>
        <a:bodyPr/>
        <a:lstStyle/>
        <a:p>
          <a:endParaRPr lang="en-GB"/>
        </a:p>
      </dgm:t>
    </dgm:pt>
    <dgm:pt modelId="{B8F6575A-E3BB-4DEF-AD95-7D3FBC4119B6}">
      <dgm:prSet phldrT="[Text]"/>
      <dgm:spPr/>
      <dgm:t>
        <a:bodyPr/>
        <a:lstStyle/>
        <a:p>
          <a:r>
            <a:rPr lang="en-GB" dirty="0"/>
            <a:t>Open to change</a:t>
          </a:r>
        </a:p>
      </dgm:t>
    </dgm:pt>
    <dgm:pt modelId="{B319F484-6911-4261-B34A-82CC37D227CA}" type="parTrans" cxnId="{D12624C1-595A-43E7-A682-2F093D189924}">
      <dgm:prSet/>
      <dgm:spPr/>
      <dgm:t>
        <a:bodyPr/>
        <a:lstStyle/>
        <a:p>
          <a:endParaRPr lang="en-GB"/>
        </a:p>
      </dgm:t>
    </dgm:pt>
    <dgm:pt modelId="{18EC58FD-8B2D-4556-B88F-FB2E72A60FD2}" type="sibTrans" cxnId="{D12624C1-595A-43E7-A682-2F093D189924}">
      <dgm:prSet/>
      <dgm:spPr/>
      <dgm:t>
        <a:bodyPr/>
        <a:lstStyle/>
        <a:p>
          <a:endParaRPr lang="en-GB"/>
        </a:p>
      </dgm:t>
    </dgm:pt>
    <dgm:pt modelId="{47922359-8C60-44B5-8580-64D66973EC82}">
      <dgm:prSet phldrT="[Text]"/>
      <dgm:spPr/>
      <dgm:t>
        <a:bodyPr/>
        <a:lstStyle/>
        <a:p>
          <a:r>
            <a:rPr lang="en-GB" dirty="0"/>
            <a:t>Power sharing</a:t>
          </a:r>
        </a:p>
      </dgm:t>
    </dgm:pt>
    <dgm:pt modelId="{A4792EA3-55E2-4D33-99F8-32D1B87BA5E3}" type="parTrans" cxnId="{99E54CCB-3A9B-4FFF-B9B5-94A238884047}">
      <dgm:prSet/>
      <dgm:spPr/>
      <dgm:t>
        <a:bodyPr/>
        <a:lstStyle/>
        <a:p>
          <a:endParaRPr lang="en-GB"/>
        </a:p>
      </dgm:t>
    </dgm:pt>
    <dgm:pt modelId="{D7F9A0F3-7955-4D65-9AE0-E06372B30BDB}" type="sibTrans" cxnId="{99E54CCB-3A9B-4FFF-B9B5-94A238884047}">
      <dgm:prSet/>
      <dgm:spPr/>
      <dgm:t>
        <a:bodyPr/>
        <a:lstStyle/>
        <a:p>
          <a:endParaRPr lang="en-GB"/>
        </a:p>
      </dgm:t>
    </dgm:pt>
    <dgm:pt modelId="{6CD8B813-6E86-40D6-AC58-41B3EFB3F321}">
      <dgm:prSet phldrT="[Text]"/>
      <dgm:spPr/>
      <dgm:t>
        <a:bodyPr/>
        <a:lstStyle/>
        <a:p>
          <a:r>
            <a:rPr lang="en-GB" dirty="0"/>
            <a:t>Person centred</a:t>
          </a:r>
        </a:p>
      </dgm:t>
    </dgm:pt>
    <dgm:pt modelId="{168F8A55-6A06-4A32-B8D2-4E5765FF41BF}" type="parTrans" cxnId="{09F02325-E969-4A95-A2EA-32C71AA276D0}">
      <dgm:prSet/>
      <dgm:spPr/>
      <dgm:t>
        <a:bodyPr/>
        <a:lstStyle/>
        <a:p>
          <a:endParaRPr lang="en-GB"/>
        </a:p>
      </dgm:t>
    </dgm:pt>
    <dgm:pt modelId="{0A8CE1B0-E944-42A9-8263-F635BF8F618D}" type="sibTrans" cxnId="{09F02325-E969-4A95-A2EA-32C71AA276D0}">
      <dgm:prSet/>
      <dgm:spPr/>
      <dgm:t>
        <a:bodyPr/>
        <a:lstStyle/>
        <a:p>
          <a:endParaRPr lang="en-GB"/>
        </a:p>
      </dgm:t>
    </dgm:pt>
    <dgm:pt modelId="{CA7985F0-302A-4A46-BD12-BBC868A2EF24}" type="pres">
      <dgm:prSet presAssocID="{7431713D-24C7-4C63-90A8-2458AE2DF337}" presName="Name0" presStyleCnt="0">
        <dgm:presLayoutVars>
          <dgm:chMax val="1"/>
          <dgm:chPref val="1"/>
          <dgm:dir/>
          <dgm:animOne val="branch"/>
          <dgm:animLvl val="lvl"/>
        </dgm:presLayoutVars>
      </dgm:prSet>
      <dgm:spPr/>
    </dgm:pt>
    <dgm:pt modelId="{0B3B99D1-1D7A-4087-86C8-C28C12DCFB9C}" type="pres">
      <dgm:prSet presAssocID="{DB9D844F-B66D-4F9E-BED3-99290175AED0}" presName="Parent" presStyleLbl="node0" presStyleIdx="0" presStyleCnt="1" custLinFactNeighborX="-2782" custLinFactNeighborY="-4503">
        <dgm:presLayoutVars>
          <dgm:chMax val="6"/>
          <dgm:chPref val="6"/>
        </dgm:presLayoutVars>
      </dgm:prSet>
      <dgm:spPr/>
    </dgm:pt>
    <dgm:pt modelId="{F1CAB570-1742-4298-A5C2-226D644D1979}" type="pres">
      <dgm:prSet presAssocID="{1EDF2F60-09C0-4044-9DFC-F88E94831944}" presName="Accent1" presStyleCnt="0"/>
      <dgm:spPr/>
    </dgm:pt>
    <dgm:pt modelId="{586895BD-9ACB-4362-917C-D77E30ECC93F}" type="pres">
      <dgm:prSet presAssocID="{1EDF2F60-09C0-4044-9DFC-F88E94831944}" presName="Accent" presStyleLbl="bgShp" presStyleIdx="0" presStyleCnt="6"/>
      <dgm:spPr/>
    </dgm:pt>
    <dgm:pt modelId="{451D8262-AB82-4C13-A799-178E9D7B5F56}" type="pres">
      <dgm:prSet presAssocID="{1EDF2F60-09C0-4044-9DFC-F88E94831944}" presName="Child1" presStyleLbl="node1" presStyleIdx="0" presStyleCnt="6">
        <dgm:presLayoutVars>
          <dgm:chMax val="0"/>
          <dgm:chPref val="0"/>
          <dgm:bulletEnabled val="1"/>
        </dgm:presLayoutVars>
      </dgm:prSet>
      <dgm:spPr/>
    </dgm:pt>
    <dgm:pt modelId="{73A6B133-00F5-4C99-9D09-770ACDF467EA}" type="pres">
      <dgm:prSet presAssocID="{5F76DD50-99AB-4EB1-A174-BD646F9E3CDD}" presName="Accent2" presStyleCnt="0"/>
      <dgm:spPr/>
    </dgm:pt>
    <dgm:pt modelId="{03ADE2B0-212E-44D4-8BFD-9AE38AF34FF9}" type="pres">
      <dgm:prSet presAssocID="{5F76DD50-99AB-4EB1-A174-BD646F9E3CDD}" presName="Accent" presStyleLbl="bgShp" presStyleIdx="1" presStyleCnt="6"/>
      <dgm:spPr/>
    </dgm:pt>
    <dgm:pt modelId="{FFD682C8-BB7B-4868-953C-03552DCAFBFD}" type="pres">
      <dgm:prSet presAssocID="{5F76DD50-99AB-4EB1-A174-BD646F9E3CDD}" presName="Child2" presStyleLbl="node1" presStyleIdx="1" presStyleCnt="6">
        <dgm:presLayoutVars>
          <dgm:chMax val="0"/>
          <dgm:chPref val="0"/>
          <dgm:bulletEnabled val="1"/>
        </dgm:presLayoutVars>
      </dgm:prSet>
      <dgm:spPr/>
    </dgm:pt>
    <dgm:pt modelId="{51F82552-96E1-4E62-AE02-2FF846610A8A}" type="pres">
      <dgm:prSet presAssocID="{161BD71D-4F03-4951-B56F-B9916D08E70C}" presName="Accent3" presStyleCnt="0"/>
      <dgm:spPr/>
    </dgm:pt>
    <dgm:pt modelId="{7B1F5BA5-4896-441D-9911-0BB9A37B2184}" type="pres">
      <dgm:prSet presAssocID="{161BD71D-4F03-4951-B56F-B9916D08E70C}" presName="Accent" presStyleLbl="bgShp" presStyleIdx="2" presStyleCnt="6"/>
      <dgm:spPr/>
    </dgm:pt>
    <dgm:pt modelId="{2C3E8E4D-A1A3-4BBC-AFBE-0C5A8AF60B6E}" type="pres">
      <dgm:prSet presAssocID="{161BD71D-4F03-4951-B56F-B9916D08E70C}" presName="Child3" presStyleLbl="node1" presStyleIdx="2" presStyleCnt="6" custLinFactNeighborX="-11152">
        <dgm:presLayoutVars>
          <dgm:chMax val="0"/>
          <dgm:chPref val="0"/>
          <dgm:bulletEnabled val="1"/>
        </dgm:presLayoutVars>
      </dgm:prSet>
      <dgm:spPr/>
    </dgm:pt>
    <dgm:pt modelId="{B3DB3452-007C-4AAC-AB1A-32EBAB73B5F9}" type="pres">
      <dgm:prSet presAssocID="{B8F6575A-E3BB-4DEF-AD95-7D3FBC4119B6}" presName="Accent4" presStyleCnt="0"/>
      <dgm:spPr/>
    </dgm:pt>
    <dgm:pt modelId="{A37DA4E8-4E29-447A-A7A7-2C36B159406A}" type="pres">
      <dgm:prSet presAssocID="{B8F6575A-E3BB-4DEF-AD95-7D3FBC4119B6}" presName="Accent" presStyleLbl="bgShp" presStyleIdx="3" presStyleCnt="6"/>
      <dgm:spPr/>
    </dgm:pt>
    <dgm:pt modelId="{714E4507-6526-4374-96F5-603A96B54A05}" type="pres">
      <dgm:prSet presAssocID="{B8F6575A-E3BB-4DEF-AD95-7D3FBC4119B6}" presName="Child4" presStyleLbl="node1" presStyleIdx="3" presStyleCnt="6">
        <dgm:presLayoutVars>
          <dgm:chMax val="0"/>
          <dgm:chPref val="0"/>
          <dgm:bulletEnabled val="1"/>
        </dgm:presLayoutVars>
      </dgm:prSet>
      <dgm:spPr/>
    </dgm:pt>
    <dgm:pt modelId="{95EB295E-2F91-496F-8F1B-9DB1FDEFDD0F}" type="pres">
      <dgm:prSet presAssocID="{47922359-8C60-44B5-8580-64D66973EC82}" presName="Accent5" presStyleCnt="0"/>
      <dgm:spPr/>
    </dgm:pt>
    <dgm:pt modelId="{238ACD75-E580-4482-A0E9-CC05059618BD}" type="pres">
      <dgm:prSet presAssocID="{47922359-8C60-44B5-8580-64D66973EC82}" presName="Accent" presStyleLbl="bgShp" presStyleIdx="4" presStyleCnt="6"/>
      <dgm:spPr/>
    </dgm:pt>
    <dgm:pt modelId="{D0FBE26B-7AA9-4840-8CCF-4A29B58923F2}" type="pres">
      <dgm:prSet presAssocID="{47922359-8C60-44B5-8580-64D66973EC82}" presName="Child5" presStyleLbl="node1" presStyleIdx="4" presStyleCnt="6">
        <dgm:presLayoutVars>
          <dgm:chMax val="0"/>
          <dgm:chPref val="0"/>
          <dgm:bulletEnabled val="1"/>
        </dgm:presLayoutVars>
      </dgm:prSet>
      <dgm:spPr/>
    </dgm:pt>
    <dgm:pt modelId="{EA4322B4-7623-43C8-B566-1A855A22AB54}" type="pres">
      <dgm:prSet presAssocID="{6CD8B813-6E86-40D6-AC58-41B3EFB3F321}" presName="Accent6" presStyleCnt="0"/>
      <dgm:spPr/>
    </dgm:pt>
    <dgm:pt modelId="{FB67EF08-E805-441C-8BAA-7339338E7B9D}" type="pres">
      <dgm:prSet presAssocID="{6CD8B813-6E86-40D6-AC58-41B3EFB3F321}" presName="Accent" presStyleLbl="bgShp" presStyleIdx="5" presStyleCnt="6"/>
      <dgm:spPr/>
    </dgm:pt>
    <dgm:pt modelId="{3E12499E-17CB-4209-968C-568CEE79461E}" type="pres">
      <dgm:prSet presAssocID="{6CD8B813-6E86-40D6-AC58-41B3EFB3F321}" presName="Child6" presStyleLbl="node1" presStyleIdx="5" presStyleCnt="6">
        <dgm:presLayoutVars>
          <dgm:chMax val="0"/>
          <dgm:chPref val="0"/>
          <dgm:bulletEnabled val="1"/>
        </dgm:presLayoutVars>
      </dgm:prSet>
      <dgm:spPr/>
    </dgm:pt>
  </dgm:ptLst>
  <dgm:cxnLst>
    <dgm:cxn modelId="{40E43101-E68E-4A0F-B3B0-BE173FF43B41}" type="presOf" srcId="{1EDF2F60-09C0-4044-9DFC-F88E94831944}" destId="{451D8262-AB82-4C13-A799-178E9D7B5F56}" srcOrd="0" destOrd="0" presId="urn:microsoft.com/office/officeart/2011/layout/HexagonRadial"/>
    <dgm:cxn modelId="{FFB55C18-2EE3-4D13-B516-99274DF178ED}" type="presOf" srcId="{DB9D844F-B66D-4F9E-BED3-99290175AED0}" destId="{0B3B99D1-1D7A-4087-86C8-C28C12DCFB9C}" srcOrd="0" destOrd="0" presId="urn:microsoft.com/office/officeart/2011/layout/HexagonRadial"/>
    <dgm:cxn modelId="{09F02325-E969-4A95-A2EA-32C71AA276D0}" srcId="{DB9D844F-B66D-4F9E-BED3-99290175AED0}" destId="{6CD8B813-6E86-40D6-AC58-41B3EFB3F321}" srcOrd="5" destOrd="0" parTransId="{168F8A55-6A06-4A32-B8D2-4E5765FF41BF}" sibTransId="{0A8CE1B0-E944-42A9-8263-F635BF8F618D}"/>
    <dgm:cxn modelId="{751D0E3D-9E6F-4F84-9116-027C89107E1B}" srcId="{DB9D844F-B66D-4F9E-BED3-99290175AED0}" destId="{1EDF2F60-09C0-4044-9DFC-F88E94831944}" srcOrd="0" destOrd="0" parTransId="{A0491531-D089-4955-AFCC-F193D4D70726}" sibTransId="{023BD702-1AB6-42E2-9383-5BC8F597A40D}"/>
    <dgm:cxn modelId="{5DAD7A6E-A79F-4CA7-AE42-78956C360300}" srcId="{7431713D-24C7-4C63-90A8-2458AE2DF337}" destId="{DB9D844F-B66D-4F9E-BED3-99290175AED0}" srcOrd="0" destOrd="0" parTransId="{8C0D5E03-2A47-4ADC-B691-8C4336053338}" sibTransId="{B913070F-C571-4E8F-B08A-F6B70D26BAC1}"/>
    <dgm:cxn modelId="{7AAF8D52-A5F5-4058-AAE0-B1C3A97EC211}" type="presOf" srcId="{6CD8B813-6E86-40D6-AC58-41B3EFB3F321}" destId="{3E12499E-17CB-4209-968C-568CEE79461E}" srcOrd="0" destOrd="0" presId="urn:microsoft.com/office/officeart/2011/layout/HexagonRadial"/>
    <dgm:cxn modelId="{4269D275-FCBC-4C1A-BAC2-19EDD26BAA45}" type="presOf" srcId="{5F76DD50-99AB-4EB1-A174-BD646F9E3CDD}" destId="{FFD682C8-BB7B-4868-953C-03552DCAFBFD}" srcOrd="0" destOrd="0" presId="urn:microsoft.com/office/officeart/2011/layout/HexagonRadial"/>
    <dgm:cxn modelId="{5937BD7D-A99A-4B76-AEB0-6D72BDCD49D4}" srcId="{DB9D844F-B66D-4F9E-BED3-99290175AED0}" destId="{161BD71D-4F03-4951-B56F-B9916D08E70C}" srcOrd="2" destOrd="0" parTransId="{A0BB67BC-0952-4B79-BEE5-874DC8F9F623}" sibTransId="{8EB653AF-D1E4-4E8F-A962-6E10574EFD37}"/>
    <dgm:cxn modelId="{D2FE217E-8EEC-4FD1-953F-6C13932DECF2}" type="presOf" srcId="{47922359-8C60-44B5-8580-64D66973EC82}" destId="{D0FBE26B-7AA9-4840-8CCF-4A29B58923F2}" srcOrd="0" destOrd="0" presId="urn:microsoft.com/office/officeart/2011/layout/HexagonRadial"/>
    <dgm:cxn modelId="{AC1FC387-9290-43A1-A417-6C05BBCB039E}" type="presOf" srcId="{161BD71D-4F03-4951-B56F-B9916D08E70C}" destId="{2C3E8E4D-A1A3-4BBC-AFBE-0C5A8AF60B6E}" srcOrd="0" destOrd="0" presId="urn:microsoft.com/office/officeart/2011/layout/HexagonRadial"/>
    <dgm:cxn modelId="{6AA071A6-2552-451B-99A3-9F8766C9627C}" type="presOf" srcId="{7431713D-24C7-4C63-90A8-2458AE2DF337}" destId="{CA7985F0-302A-4A46-BD12-BBC868A2EF24}" srcOrd="0" destOrd="0" presId="urn:microsoft.com/office/officeart/2011/layout/HexagonRadial"/>
    <dgm:cxn modelId="{536D24AC-D994-418A-8281-405EA0E8F20E}" srcId="{DB9D844F-B66D-4F9E-BED3-99290175AED0}" destId="{5F76DD50-99AB-4EB1-A174-BD646F9E3CDD}" srcOrd="1" destOrd="0" parTransId="{FF8E5E22-76D3-4E19-8F6D-4F96E623C475}" sibTransId="{84DAB403-6F22-46DE-BF31-37C1EABBCE70}"/>
    <dgm:cxn modelId="{51395FAC-D2DC-4351-A4EB-1167C8D5059E}" type="presOf" srcId="{B8F6575A-E3BB-4DEF-AD95-7D3FBC4119B6}" destId="{714E4507-6526-4374-96F5-603A96B54A05}" srcOrd="0" destOrd="0" presId="urn:microsoft.com/office/officeart/2011/layout/HexagonRadial"/>
    <dgm:cxn modelId="{D12624C1-595A-43E7-A682-2F093D189924}" srcId="{DB9D844F-B66D-4F9E-BED3-99290175AED0}" destId="{B8F6575A-E3BB-4DEF-AD95-7D3FBC4119B6}" srcOrd="3" destOrd="0" parTransId="{B319F484-6911-4261-B34A-82CC37D227CA}" sibTransId="{18EC58FD-8B2D-4556-B88F-FB2E72A60FD2}"/>
    <dgm:cxn modelId="{99E54CCB-3A9B-4FFF-B9B5-94A238884047}" srcId="{DB9D844F-B66D-4F9E-BED3-99290175AED0}" destId="{47922359-8C60-44B5-8580-64D66973EC82}" srcOrd="4" destOrd="0" parTransId="{A4792EA3-55E2-4D33-99F8-32D1B87BA5E3}" sibTransId="{D7F9A0F3-7955-4D65-9AE0-E06372B30BDB}"/>
    <dgm:cxn modelId="{429CAAB2-AEE0-4A69-ACE9-CB7EFCB2CD36}" type="presParOf" srcId="{CA7985F0-302A-4A46-BD12-BBC868A2EF24}" destId="{0B3B99D1-1D7A-4087-86C8-C28C12DCFB9C}" srcOrd="0" destOrd="0" presId="urn:microsoft.com/office/officeart/2011/layout/HexagonRadial"/>
    <dgm:cxn modelId="{A8B90A4A-50DA-4380-AE51-B93DB1DB33CE}" type="presParOf" srcId="{CA7985F0-302A-4A46-BD12-BBC868A2EF24}" destId="{F1CAB570-1742-4298-A5C2-226D644D1979}" srcOrd="1" destOrd="0" presId="urn:microsoft.com/office/officeart/2011/layout/HexagonRadial"/>
    <dgm:cxn modelId="{F41299D0-DF8F-429E-AA7D-11A3E82C54BB}" type="presParOf" srcId="{F1CAB570-1742-4298-A5C2-226D644D1979}" destId="{586895BD-9ACB-4362-917C-D77E30ECC93F}" srcOrd="0" destOrd="0" presId="urn:microsoft.com/office/officeart/2011/layout/HexagonRadial"/>
    <dgm:cxn modelId="{F0A870FC-4C03-4E83-9FB2-96E9AE0E6481}" type="presParOf" srcId="{CA7985F0-302A-4A46-BD12-BBC868A2EF24}" destId="{451D8262-AB82-4C13-A799-178E9D7B5F56}" srcOrd="2" destOrd="0" presId="urn:microsoft.com/office/officeart/2011/layout/HexagonRadial"/>
    <dgm:cxn modelId="{8063298B-6B07-47D1-BCAC-A644E4FA788F}" type="presParOf" srcId="{CA7985F0-302A-4A46-BD12-BBC868A2EF24}" destId="{73A6B133-00F5-4C99-9D09-770ACDF467EA}" srcOrd="3" destOrd="0" presId="urn:microsoft.com/office/officeart/2011/layout/HexagonRadial"/>
    <dgm:cxn modelId="{B712A4B8-0F28-4BA5-B852-83CC01DFD13C}" type="presParOf" srcId="{73A6B133-00F5-4C99-9D09-770ACDF467EA}" destId="{03ADE2B0-212E-44D4-8BFD-9AE38AF34FF9}" srcOrd="0" destOrd="0" presId="urn:microsoft.com/office/officeart/2011/layout/HexagonRadial"/>
    <dgm:cxn modelId="{37FFB866-FFD0-435C-9862-B0D2F0EC2642}" type="presParOf" srcId="{CA7985F0-302A-4A46-BD12-BBC868A2EF24}" destId="{FFD682C8-BB7B-4868-953C-03552DCAFBFD}" srcOrd="4" destOrd="0" presId="urn:microsoft.com/office/officeart/2011/layout/HexagonRadial"/>
    <dgm:cxn modelId="{4FB3E049-572A-4183-9016-FBB7EF9DA6B4}" type="presParOf" srcId="{CA7985F0-302A-4A46-BD12-BBC868A2EF24}" destId="{51F82552-96E1-4E62-AE02-2FF846610A8A}" srcOrd="5" destOrd="0" presId="urn:microsoft.com/office/officeart/2011/layout/HexagonRadial"/>
    <dgm:cxn modelId="{859AFDDB-9BFD-4027-B4B8-EA80ABF10CEF}" type="presParOf" srcId="{51F82552-96E1-4E62-AE02-2FF846610A8A}" destId="{7B1F5BA5-4896-441D-9911-0BB9A37B2184}" srcOrd="0" destOrd="0" presId="urn:microsoft.com/office/officeart/2011/layout/HexagonRadial"/>
    <dgm:cxn modelId="{D9F00AA3-59F1-408F-8F8E-83A8B3BCB1F2}" type="presParOf" srcId="{CA7985F0-302A-4A46-BD12-BBC868A2EF24}" destId="{2C3E8E4D-A1A3-4BBC-AFBE-0C5A8AF60B6E}" srcOrd="6" destOrd="0" presId="urn:microsoft.com/office/officeart/2011/layout/HexagonRadial"/>
    <dgm:cxn modelId="{DEA3FF3C-0FEC-45B3-8D65-A5202CC7177E}" type="presParOf" srcId="{CA7985F0-302A-4A46-BD12-BBC868A2EF24}" destId="{B3DB3452-007C-4AAC-AB1A-32EBAB73B5F9}" srcOrd="7" destOrd="0" presId="urn:microsoft.com/office/officeart/2011/layout/HexagonRadial"/>
    <dgm:cxn modelId="{17176320-9E84-4C4D-B5FC-2F237FCFECB2}" type="presParOf" srcId="{B3DB3452-007C-4AAC-AB1A-32EBAB73B5F9}" destId="{A37DA4E8-4E29-447A-A7A7-2C36B159406A}" srcOrd="0" destOrd="0" presId="urn:microsoft.com/office/officeart/2011/layout/HexagonRadial"/>
    <dgm:cxn modelId="{8F287F44-BF5B-434E-BE7D-2E0FCA369A2C}" type="presParOf" srcId="{CA7985F0-302A-4A46-BD12-BBC868A2EF24}" destId="{714E4507-6526-4374-96F5-603A96B54A05}" srcOrd="8" destOrd="0" presId="urn:microsoft.com/office/officeart/2011/layout/HexagonRadial"/>
    <dgm:cxn modelId="{04B52509-5551-4F16-9BF8-EC6880C338CC}" type="presParOf" srcId="{CA7985F0-302A-4A46-BD12-BBC868A2EF24}" destId="{95EB295E-2F91-496F-8F1B-9DB1FDEFDD0F}" srcOrd="9" destOrd="0" presId="urn:microsoft.com/office/officeart/2011/layout/HexagonRadial"/>
    <dgm:cxn modelId="{6E09F5BE-3CF3-42EC-840D-49844E5483C1}" type="presParOf" srcId="{95EB295E-2F91-496F-8F1B-9DB1FDEFDD0F}" destId="{238ACD75-E580-4482-A0E9-CC05059618BD}" srcOrd="0" destOrd="0" presId="urn:microsoft.com/office/officeart/2011/layout/HexagonRadial"/>
    <dgm:cxn modelId="{1610A553-2E8E-4583-9EE0-A8C9D5450545}" type="presParOf" srcId="{CA7985F0-302A-4A46-BD12-BBC868A2EF24}" destId="{D0FBE26B-7AA9-4840-8CCF-4A29B58923F2}" srcOrd="10" destOrd="0" presId="urn:microsoft.com/office/officeart/2011/layout/HexagonRadial"/>
    <dgm:cxn modelId="{E690A1E4-4330-443F-B333-67E11D27ACD4}" type="presParOf" srcId="{CA7985F0-302A-4A46-BD12-BBC868A2EF24}" destId="{EA4322B4-7623-43C8-B566-1A855A22AB54}" srcOrd="11" destOrd="0" presId="urn:microsoft.com/office/officeart/2011/layout/HexagonRadial"/>
    <dgm:cxn modelId="{8928FFA2-86B6-489A-9974-608813BB3171}" type="presParOf" srcId="{EA4322B4-7623-43C8-B566-1A855A22AB54}" destId="{FB67EF08-E805-441C-8BAA-7339338E7B9D}" srcOrd="0" destOrd="0" presId="urn:microsoft.com/office/officeart/2011/layout/HexagonRadial"/>
    <dgm:cxn modelId="{4C43D250-B208-472D-B49B-28170F90C43F}" type="presParOf" srcId="{CA7985F0-302A-4A46-BD12-BBC868A2EF24}" destId="{3E12499E-17CB-4209-968C-568CEE79461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B99D1-1D7A-4087-86C8-C28C12DCFB9C}">
      <dsp:nvSpPr>
        <dsp:cNvPr id="0" name=""/>
        <dsp:cNvSpPr/>
      </dsp:nvSpPr>
      <dsp:spPr>
        <a:xfrm>
          <a:off x="2286435" y="994486"/>
          <a:ext cx="1329878" cy="1150398"/>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Common themes</a:t>
          </a:r>
        </a:p>
      </dsp:txBody>
      <dsp:txXfrm>
        <a:off x="2506814" y="1185123"/>
        <a:ext cx="889120" cy="769124"/>
      </dsp:txXfrm>
    </dsp:sp>
    <dsp:sp modelId="{03ADE2B0-212E-44D4-8BFD-9AE38AF34FF9}">
      <dsp:nvSpPr>
        <dsp:cNvPr id="0" name=""/>
        <dsp:cNvSpPr/>
      </dsp:nvSpPr>
      <dsp:spPr>
        <a:xfrm>
          <a:off x="3156192" y="495900"/>
          <a:ext cx="501759" cy="43233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D8262-AB82-4C13-A799-178E9D7B5F56}">
      <dsp:nvSpPr>
        <dsp:cNvPr id="0" name=""/>
        <dsp:cNvSpPr/>
      </dsp:nvSpPr>
      <dsp:spPr>
        <a:xfrm>
          <a:off x="2445934" y="0"/>
          <a:ext cx="1089826" cy="9428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Team integration</a:t>
          </a:r>
        </a:p>
      </dsp:txBody>
      <dsp:txXfrm>
        <a:off x="2626541" y="156247"/>
        <a:ext cx="728612" cy="630333"/>
      </dsp:txXfrm>
    </dsp:sp>
    <dsp:sp modelId="{7B1F5BA5-4896-441D-9911-0BB9A37B2184}">
      <dsp:nvSpPr>
        <dsp:cNvPr id="0" name=""/>
        <dsp:cNvSpPr/>
      </dsp:nvSpPr>
      <dsp:spPr>
        <a:xfrm>
          <a:off x="3741784" y="1304131"/>
          <a:ext cx="501759" cy="43233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D682C8-BB7B-4868-953C-03552DCAFBFD}">
      <dsp:nvSpPr>
        <dsp:cNvPr id="0" name=""/>
        <dsp:cNvSpPr/>
      </dsp:nvSpPr>
      <dsp:spPr>
        <a:xfrm>
          <a:off x="3445431" y="579902"/>
          <a:ext cx="1089826" cy="9428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Share aim/goal</a:t>
          </a:r>
        </a:p>
      </dsp:txBody>
      <dsp:txXfrm>
        <a:off x="3626038" y="736149"/>
        <a:ext cx="728612" cy="630333"/>
      </dsp:txXfrm>
    </dsp:sp>
    <dsp:sp modelId="{A37DA4E8-4E29-447A-A7A7-2C36B159406A}">
      <dsp:nvSpPr>
        <dsp:cNvPr id="0" name=""/>
        <dsp:cNvSpPr/>
      </dsp:nvSpPr>
      <dsp:spPr>
        <a:xfrm>
          <a:off x="3334994" y="2216471"/>
          <a:ext cx="501759" cy="43233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E8E4D-A1A3-4BBC-AFBE-0C5A8AF60B6E}">
      <dsp:nvSpPr>
        <dsp:cNvPr id="0" name=""/>
        <dsp:cNvSpPr/>
      </dsp:nvSpPr>
      <dsp:spPr>
        <a:xfrm>
          <a:off x="3323893" y="1719922"/>
          <a:ext cx="1089826" cy="9428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Flexible policies </a:t>
          </a:r>
        </a:p>
      </dsp:txBody>
      <dsp:txXfrm>
        <a:off x="3504500" y="1876169"/>
        <a:ext cx="728612" cy="630333"/>
      </dsp:txXfrm>
    </dsp:sp>
    <dsp:sp modelId="{238ACD75-E580-4482-A0E9-CC05059618BD}">
      <dsp:nvSpPr>
        <dsp:cNvPr id="0" name=""/>
        <dsp:cNvSpPr/>
      </dsp:nvSpPr>
      <dsp:spPr>
        <a:xfrm>
          <a:off x="2325907" y="2311176"/>
          <a:ext cx="501759" cy="43233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E4507-6526-4374-96F5-603A96B54A05}">
      <dsp:nvSpPr>
        <dsp:cNvPr id="0" name=""/>
        <dsp:cNvSpPr/>
      </dsp:nvSpPr>
      <dsp:spPr>
        <a:xfrm>
          <a:off x="2445934" y="2300473"/>
          <a:ext cx="1089826" cy="9428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Open to change</a:t>
          </a:r>
        </a:p>
      </dsp:txBody>
      <dsp:txXfrm>
        <a:off x="2626541" y="2456720"/>
        <a:ext cx="728612" cy="630333"/>
      </dsp:txXfrm>
    </dsp:sp>
    <dsp:sp modelId="{FB67EF08-E805-441C-8BAA-7339338E7B9D}">
      <dsp:nvSpPr>
        <dsp:cNvPr id="0" name=""/>
        <dsp:cNvSpPr/>
      </dsp:nvSpPr>
      <dsp:spPr>
        <a:xfrm>
          <a:off x="1730725" y="1503270"/>
          <a:ext cx="501759" cy="43233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FBE26B-7AA9-4840-8CCF-4A29B58923F2}">
      <dsp:nvSpPr>
        <dsp:cNvPr id="0" name=""/>
        <dsp:cNvSpPr/>
      </dsp:nvSpPr>
      <dsp:spPr>
        <a:xfrm>
          <a:off x="1441796" y="1720571"/>
          <a:ext cx="1089826" cy="9428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Power sharing</a:t>
          </a:r>
        </a:p>
      </dsp:txBody>
      <dsp:txXfrm>
        <a:off x="1622403" y="1876818"/>
        <a:ext cx="728612" cy="630333"/>
      </dsp:txXfrm>
    </dsp:sp>
    <dsp:sp modelId="{3E12499E-17CB-4209-968C-568CEE79461E}">
      <dsp:nvSpPr>
        <dsp:cNvPr id="0" name=""/>
        <dsp:cNvSpPr/>
      </dsp:nvSpPr>
      <dsp:spPr>
        <a:xfrm>
          <a:off x="1441796" y="578604"/>
          <a:ext cx="1089826" cy="94282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Person centred</a:t>
          </a:r>
        </a:p>
      </dsp:txBody>
      <dsp:txXfrm>
        <a:off x="1622403" y="734851"/>
        <a:ext cx="728612" cy="63033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GB"/>
              <a:t>Welcome and thank you for attending.  My name is Lisa Naylor and I am Head of Built for Zero at Crisis UK.  and this presentation talks about the work that Crisis Uk is doing through it’s Built for Zero work together with how </a:t>
            </a:r>
            <a:r>
              <a:rPr lang="en-GB" sz="1200">
                <a:solidFill>
                  <a:srgbClr val="001D35"/>
                </a:solidFill>
                <a:highlight>
                  <a:srgbClr val="D3E3FD"/>
                </a:highlight>
              </a:rPr>
              <a:t> </a:t>
            </a:r>
            <a:r>
              <a:rPr lang="en-GB" sz="1200" err="1">
                <a:solidFill>
                  <a:srgbClr val="001D35"/>
                </a:solidFill>
              </a:rPr>
              <a:t>Hjemløsninger</a:t>
            </a:r>
            <a:r>
              <a:rPr lang="en-GB" sz="1200">
                <a:solidFill>
                  <a:srgbClr val="001D35"/>
                </a:solidFill>
                <a:highlight>
                  <a:srgbClr val="D3E3FD"/>
                </a:highlight>
              </a:rPr>
              <a:t> (Home Solutions) in Denmark are undertaking the same methodological approach within a very different landscape both from a policy and cultural point of view and how we are working together to test and learn how our work is strengthening housing systems both locally and nationally through real-time homelessness data.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699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81002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cxnSp>
        <p:nvCxnSpPr>
          <p:cNvPr id="11" name="Google Shape;11;p2"/>
          <p:cNvCxnSpPr/>
          <p:nvPr/>
        </p:nvCxnSpPr>
        <p:spPr>
          <a:xfrm>
            <a:off x="7007760" y="3362588"/>
            <a:ext cx="562200" cy="0"/>
          </a:xfrm>
          <a:prstGeom prst="straightConnector1">
            <a:avLst/>
          </a:prstGeom>
          <a:noFill/>
          <a:ln w="76200" cap="flat" cmpd="sng">
            <a:solidFill>
              <a:schemeClr val="accent2"/>
            </a:solidFill>
            <a:prstDash val="solid"/>
            <a:round/>
            <a:headEnd type="none" w="sm" len="sm"/>
            <a:tailEnd type="none" w="sm" len="sm"/>
          </a:ln>
        </p:spPr>
      </p:cxnSp>
      <p:cxnSp>
        <p:nvCxnSpPr>
          <p:cNvPr id="12" name="Google Shape;12;p2"/>
          <p:cNvCxnSpPr/>
          <p:nvPr/>
        </p:nvCxnSpPr>
        <p:spPr>
          <a:xfrm>
            <a:off x="1575060" y="3362602"/>
            <a:ext cx="562200" cy="0"/>
          </a:xfrm>
          <a:prstGeom prst="straightConnector1">
            <a:avLst/>
          </a:prstGeom>
          <a:noFill/>
          <a:ln w="76200" cap="flat" cmpd="sng">
            <a:solidFill>
              <a:schemeClr val="accent2"/>
            </a:solidFill>
            <a:prstDash val="solid"/>
            <a:round/>
            <a:headEnd type="none" w="sm" len="sm"/>
            <a:tailEnd type="none" w="sm" len="sm"/>
          </a:ln>
        </p:spPr>
      </p:cxnSp>
      <p:grpSp>
        <p:nvGrpSpPr>
          <p:cNvPr id="13" name="Google Shape;13;p2"/>
          <p:cNvGrpSpPr/>
          <p:nvPr/>
        </p:nvGrpSpPr>
        <p:grpSpPr>
          <a:xfrm>
            <a:off x="1004144" y="1022025"/>
            <a:ext cx="7136668" cy="152400"/>
            <a:chOff x="1346429" y="1011300"/>
            <a:chExt cx="6452100" cy="152400"/>
          </a:xfrm>
        </p:grpSpPr>
        <p:cxnSp>
          <p:nvCxnSpPr>
            <p:cNvPr id="14" name="Google Shape;14;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5" name="Google Shape;15;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6" name="Google Shape;16;p2"/>
          <p:cNvGrpSpPr/>
          <p:nvPr/>
        </p:nvGrpSpPr>
        <p:grpSpPr>
          <a:xfrm>
            <a:off x="1004151" y="3969100"/>
            <a:ext cx="7136668" cy="152400"/>
            <a:chOff x="1346435" y="3969088"/>
            <a:chExt cx="6452100" cy="152400"/>
          </a:xfrm>
        </p:grpSpPr>
        <p:cxnSp>
          <p:nvCxnSpPr>
            <p:cNvPr id="17" name="Google Shape;17;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8" name="Google Shape;18;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9" name="Google Shape;19;p2"/>
          <p:cNvSpPr txBox="1">
            <a:spLocks noGrp="1"/>
          </p:cNvSpPr>
          <p:nvPr>
            <p:ph type="ctrTitle"/>
          </p:nvPr>
        </p:nvSpPr>
        <p:spPr>
          <a:xfrm>
            <a:off x="1003638" y="1366394"/>
            <a:ext cx="7136700" cy="15999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Font typeface="Raleway"/>
              <a:buNone/>
              <a:defRPr sz="5200">
                <a:solidFill>
                  <a:schemeClr val="lt1"/>
                </a:solidFill>
                <a:highlight>
                  <a:schemeClr val="accent1"/>
                </a:highlight>
                <a:latin typeface="Raleway"/>
                <a:ea typeface="Raleway"/>
                <a:cs typeface="Raleway"/>
                <a:sym typeface="Raleway"/>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20" name="Google Shape;20;p2"/>
          <p:cNvSpPr txBox="1">
            <a:spLocks noGrp="1"/>
          </p:cNvSpPr>
          <p:nvPr>
            <p:ph type="subTitle" idx="1"/>
          </p:nvPr>
        </p:nvSpPr>
        <p:spPr>
          <a:xfrm>
            <a:off x="2137238" y="3107746"/>
            <a:ext cx="4870500" cy="509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Raleway"/>
              <a:buNone/>
              <a:defRPr sz="2400">
                <a:latin typeface="Raleway"/>
                <a:ea typeface="Raleway"/>
                <a:cs typeface="Raleway"/>
                <a:sym typeface="Raleway"/>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pic>
        <p:nvPicPr>
          <p:cNvPr id="21" name="Google Shape;21;p2"/>
          <p:cNvPicPr preferRelativeResize="0"/>
          <p:nvPr/>
        </p:nvPicPr>
        <p:blipFill>
          <a:blip r:embed="rId2">
            <a:alphaModFix/>
          </a:blip>
          <a:stretch>
            <a:fillRect/>
          </a:stretch>
        </p:blipFill>
        <p:spPr>
          <a:xfrm>
            <a:off x="7709600" y="0"/>
            <a:ext cx="1434400" cy="6872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1pPr>
            <a:lvl2pPr lvl="1">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2pPr>
            <a:lvl3pPr lvl="2">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3pPr>
            <a:lvl4pPr lvl="3">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4pPr>
            <a:lvl5pPr lvl="4">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5pPr>
            <a:lvl6pPr lvl="5">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6pPr>
            <a:lvl7pPr lvl="6">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7pPr>
            <a:lvl8pPr lvl="7">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8pPr>
            <a:lvl9pPr lvl="8">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9pPr>
          </a:lstStyle>
          <a:p>
            <a:endParaRPr/>
          </a:p>
        </p:txBody>
      </p:sp>
      <p:sp>
        <p:nvSpPr>
          <p:cNvPr id="31" name="Google Shape;31;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Raleway"/>
              <a:buChar char="●"/>
              <a:defRPr sz="1400">
                <a:latin typeface="Raleway"/>
                <a:ea typeface="Raleway"/>
                <a:cs typeface="Raleway"/>
                <a:sym typeface="Raleway"/>
              </a:defRPr>
            </a:lvl1pPr>
            <a:lvl2pPr marL="914400" lvl="1" indent="-304800">
              <a:spcBef>
                <a:spcPts val="0"/>
              </a:spcBef>
              <a:spcAft>
                <a:spcPts val="0"/>
              </a:spcAft>
              <a:buSzPts val="1200"/>
              <a:buFont typeface="Raleway"/>
              <a:buChar char="○"/>
              <a:defRPr sz="1200">
                <a:latin typeface="Raleway"/>
                <a:ea typeface="Raleway"/>
                <a:cs typeface="Raleway"/>
                <a:sym typeface="Raleway"/>
              </a:defRPr>
            </a:lvl2pPr>
            <a:lvl3pPr marL="1371600" lvl="2" indent="-304800">
              <a:spcBef>
                <a:spcPts val="0"/>
              </a:spcBef>
              <a:spcAft>
                <a:spcPts val="0"/>
              </a:spcAft>
              <a:buSzPts val="1200"/>
              <a:buFont typeface="Raleway"/>
              <a:buChar char="■"/>
              <a:defRPr sz="1200">
                <a:latin typeface="Raleway"/>
                <a:ea typeface="Raleway"/>
                <a:cs typeface="Raleway"/>
                <a:sym typeface="Raleway"/>
              </a:defRPr>
            </a:lvl3pPr>
            <a:lvl4pPr marL="1828800" lvl="3" indent="-304800">
              <a:spcBef>
                <a:spcPts val="0"/>
              </a:spcBef>
              <a:spcAft>
                <a:spcPts val="0"/>
              </a:spcAft>
              <a:buSzPts val="1200"/>
              <a:buFont typeface="Raleway"/>
              <a:buChar char="●"/>
              <a:defRPr sz="1200">
                <a:latin typeface="Raleway"/>
                <a:ea typeface="Raleway"/>
                <a:cs typeface="Raleway"/>
                <a:sym typeface="Raleway"/>
              </a:defRPr>
            </a:lvl4pPr>
            <a:lvl5pPr marL="2286000" lvl="4" indent="-304800">
              <a:spcBef>
                <a:spcPts val="0"/>
              </a:spcBef>
              <a:spcAft>
                <a:spcPts val="0"/>
              </a:spcAft>
              <a:buSzPts val="1200"/>
              <a:buFont typeface="Raleway"/>
              <a:buChar char="○"/>
              <a:defRPr sz="1200">
                <a:latin typeface="Raleway"/>
                <a:ea typeface="Raleway"/>
                <a:cs typeface="Raleway"/>
                <a:sym typeface="Raleway"/>
              </a:defRPr>
            </a:lvl5pPr>
            <a:lvl6pPr marL="2743200" lvl="5" indent="-304800">
              <a:spcBef>
                <a:spcPts val="0"/>
              </a:spcBef>
              <a:spcAft>
                <a:spcPts val="0"/>
              </a:spcAft>
              <a:buSzPts val="1200"/>
              <a:buFont typeface="Raleway"/>
              <a:buChar char="■"/>
              <a:defRPr sz="1200">
                <a:latin typeface="Raleway"/>
                <a:ea typeface="Raleway"/>
                <a:cs typeface="Raleway"/>
                <a:sym typeface="Raleway"/>
              </a:defRPr>
            </a:lvl6pPr>
            <a:lvl7pPr marL="3200400" lvl="6" indent="-304800">
              <a:spcBef>
                <a:spcPts val="0"/>
              </a:spcBef>
              <a:spcAft>
                <a:spcPts val="0"/>
              </a:spcAft>
              <a:buSzPts val="1200"/>
              <a:buFont typeface="Raleway"/>
              <a:buChar char="●"/>
              <a:defRPr sz="1200">
                <a:latin typeface="Raleway"/>
                <a:ea typeface="Raleway"/>
                <a:cs typeface="Raleway"/>
                <a:sym typeface="Raleway"/>
              </a:defRPr>
            </a:lvl7pPr>
            <a:lvl8pPr marL="3657600" lvl="7" indent="-304800">
              <a:spcBef>
                <a:spcPts val="0"/>
              </a:spcBef>
              <a:spcAft>
                <a:spcPts val="0"/>
              </a:spcAft>
              <a:buSzPts val="1200"/>
              <a:buFont typeface="Raleway"/>
              <a:buChar char="○"/>
              <a:defRPr sz="1200">
                <a:latin typeface="Raleway"/>
                <a:ea typeface="Raleway"/>
                <a:cs typeface="Raleway"/>
                <a:sym typeface="Raleway"/>
              </a:defRPr>
            </a:lvl8pPr>
            <a:lvl9pPr marL="4114800" lvl="8" indent="-304800">
              <a:spcBef>
                <a:spcPts val="0"/>
              </a:spcBef>
              <a:spcAft>
                <a:spcPts val="0"/>
              </a:spcAft>
              <a:buSzPts val="1200"/>
              <a:buFont typeface="Raleway"/>
              <a:buChar char="■"/>
              <a:defRPr sz="1200">
                <a:latin typeface="Raleway"/>
                <a:ea typeface="Raleway"/>
                <a:cs typeface="Raleway"/>
                <a:sym typeface="Raleway"/>
              </a:defRPr>
            </a:lvl9pPr>
          </a:lstStyle>
          <a:p>
            <a:endParaRPr/>
          </a:p>
        </p:txBody>
      </p:sp>
      <p:sp>
        <p:nvSpPr>
          <p:cNvPr id="32" name="Google Shape;32;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Font typeface="Raleway"/>
              <a:buChar char="●"/>
              <a:defRPr sz="1400">
                <a:latin typeface="Raleway"/>
                <a:ea typeface="Raleway"/>
                <a:cs typeface="Raleway"/>
                <a:sym typeface="Raleway"/>
              </a:defRPr>
            </a:lvl1pPr>
            <a:lvl2pPr marL="914400" lvl="1" indent="-304800">
              <a:spcBef>
                <a:spcPts val="0"/>
              </a:spcBef>
              <a:spcAft>
                <a:spcPts val="0"/>
              </a:spcAft>
              <a:buSzPts val="1200"/>
              <a:buFont typeface="Raleway"/>
              <a:buChar char="○"/>
              <a:defRPr sz="1200">
                <a:latin typeface="Raleway"/>
                <a:ea typeface="Raleway"/>
                <a:cs typeface="Raleway"/>
                <a:sym typeface="Raleway"/>
              </a:defRPr>
            </a:lvl2pPr>
            <a:lvl3pPr marL="1371600" lvl="2" indent="-304800">
              <a:spcBef>
                <a:spcPts val="0"/>
              </a:spcBef>
              <a:spcAft>
                <a:spcPts val="0"/>
              </a:spcAft>
              <a:buSzPts val="1200"/>
              <a:buFont typeface="Raleway"/>
              <a:buChar char="■"/>
              <a:defRPr sz="1200">
                <a:latin typeface="Raleway"/>
                <a:ea typeface="Raleway"/>
                <a:cs typeface="Raleway"/>
                <a:sym typeface="Raleway"/>
              </a:defRPr>
            </a:lvl3pPr>
            <a:lvl4pPr marL="1828800" lvl="3" indent="-304800">
              <a:spcBef>
                <a:spcPts val="0"/>
              </a:spcBef>
              <a:spcAft>
                <a:spcPts val="0"/>
              </a:spcAft>
              <a:buSzPts val="1200"/>
              <a:buFont typeface="Raleway"/>
              <a:buChar char="●"/>
              <a:defRPr sz="1200">
                <a:latin typeface="Raleway"/>
                <a:ea typeface="Raleway"/>
                <a:cs typeface="Raleway"/>
                <a:sym typeface="Raleway"/>
              </a:defRPr>
            </a:lvl4pPr>
            <a:lvl5pPr marL="2286000" lvl="4" indent="-304800">
              <a:spcBef>
                <a:spcPts val="0"/>
              </a:spcBef>
              <a:spcAft>
                <a:spcPts val="0"/>
              </a:spcAft>
              <a:buSzPts val="1200"/>
              <a:buFont typeface="Raleway"/>
              <a:buChar char="○"/>
              <a:defRPr sz="1200">
                <a:latin typeface="Raleway"/>
                <a:ea typeface="Raleway"/>
                <a:cs typeface="Raleway"/>
                <a:sym typeface="Raleway"/>
              </a:defRPr>
            </a:lvl5pPr>
            <a:lvl6pPr marL="2743200" lvl="5" indent="-304800">
              <a:spcBef>
                <a:spcPts val="0"/>
              </a:spcBef>
              <a:spcAft>
                <a:spcPts val="0"/>
              </a:spcAft>
              <a:buSzPts val="1200"/>
              <a:buFont typeface="Raleway"/>
              <a:buChar char="■"/>
              <a:defRPr sz="1200">
                <a:latin typeface="Raleway"/>
                <a:ea typeface="Raleway"/>
                <a:cs typeface="Raleway"/>
                <a:sym typeface="Raleway"/>
              </a:defRPr>
            </a:lvl6pPr>
            <a:lvl7pPr marL="3200400" lvl="6" indent="-304800">
              <a:spcBef>
                <a:spcPts val="0"/>
              </a:spcBef>
              <a:spcAft>
                <a:spcPts val="0"/>
              </a:spcAft>
              <a:buSzPts val="1200"/>
              <a:buFont typeface="Raleway"/>
              <a:buChar char="●"/>
              <a:defRPr sz="1200">
                <a:latin typeface="Raleway"/>
                <a:ea typeface="Raleway"/>
                <a:cs typeface="Raleway"/>
                <a:sym typeface="Raleway"/>
              </a:defRPr>
            </a:lvl7pPr>
            <a:lvl8pPr marL="3657600" lvl="7" indent="-304800">
              <a:spcBef>
                <a:spcPts val="0"/>
              </a:spcBef>
              <a:spcAft>
                <a:spcPts val="0"/>
              </a:spcAft>
              <a:buSzPts val="1200"/>
              <a:buFont typeface="Raleway"/>
              <a:buChar char="○"/>
              <a:defRPr sz="1200">
                <a:latin typeface="Raleway"/>
                <a:ea typeface="Raleway"/>
                <a:cs typeface="Raleway"/>
                <a:sym typeface="Raleway"/>
              </a:defRPr>
            </a:lvl8pPr>
            <a:lvl9pPr marL="4114800" lvl="8" indent="-304800">
              <a:spcBef>
                <a:spcPts val="0"/>
              </a:spcBef>
              <a:spcAft>
                <a:spcPts val="0"/>
              </a:spcAft>
              <a:buSzPts val="1200"/>
              <a:buFont typeface="Raleway"/>
              <a:buChar char="■"/>
              <a:defRPr sz="1200">
                <a:latin typeface="Raleway"/>
                <a:ea typeface="Raleway"/>
                <a:cs typeface="Raleway"/>
                <a:sym typeface="Raleway"/>
              </a:defRPr>
            </a:lvl9pPr>
          </a:lstStyle>
          <a:p>
            <a:endParaRPr/>
          </a:p>
        </p:txBody>
      </p:sp>
      <p:sp>
        <p:nvSpPr>
          <p:cNvPr id="33" name="Google Shape;33;p5"/>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Raleway"/>
              <a:buNone/>
              <a:defRPr>
                <a:solidFill>
                  <a:schemeClr val="lt1"/>
                </a:solidFill>
                <a:highlight>
                  <a:schemeClr val="accent4"/>
                </a:highlight>
                <a:latin typeface="Raleway"/>
                <a:ea typeface="Raleway"/>
                <a:cs typeface="Raleway"/>
                <a:sym typeface="Raleway"/>
              </a:defRPr>
            </a:lvl1pPr>
            <a:lvl2pPr lvl="1">
              <a:spcBef>
                <a:spcPts val="0"/>
              </a:spcBef>
              <a:spcAft>
                <a:spcPts val="0"/>
              </a:spcAft>
              <a:buSzPts val="3600"/>
              <a:buNone/>
              <a:defRPr>
                <a:highlight>
                  <a:schemeClr val="accent4"/>
                </a:highlight>
              </a:defRPr>
            </a:lvl2pPr>
            <a:lvl3pPr lvl="2">
              <a:spcBef>
                <a:spcPts val="0"/>
              </a:spcBef>
              <a:spcAft>
                <a:spcPts val="0"/>
              </a:spcAft>
              <a:buSzPts val="3600"/>
              <a:buNone/>
              <a:defRPr>
                <a:highlight>
                  <a:schemeClr val="accent4"/>
                </a:highlight>
              </a:defRPr>
            </a:lvl3pPr>
            <a:lvl4pPr lvl="3">
              <a:spcBef>
                <a:spcPts val="0"/>
              </a:spcBef>
              <a:spcAft>
                <a:spcPts val="0"/>
              </a:spcAft>
              <a:buSzPts val="3600"/>
              <a:buNone/>
              <a:defRPr>
                <a:highlight>
                  <a:schemeClr val="accent4"/>
                </a:highlight>
              </a:defRPr>
            </a:lvl4pPr>
            <a:lvl5pPr lvl="4">
              <a:spcBef>
                <a:spcPts val="0"/>
              </a:spcBef>
              <a:spcAft>
                <a:spcPts val="0"/>
              </a:spcAft>
              <a:buSzPts val="3600"/>
              <a:buNone/>
              <a:defRPr>
                <a:highlight>
                  <a:schemeClr val="accent4"/>
                </a:highlight>
              </a:defRPr>
            </a:lvl5pPr>
            <a:lvl6pPr lvl="5">
              <a:spcBef>
                <a:spcPts val="0"/>
              </a:spcBef>
              <a:spcAft>
                <a:spcPts val="0"/>
              </a:spcAft>
              <a:buSzPts val="3600"/>
              <a:buNone/>
              <a:defRPr>
                <a:highlight>
                  <a:schemeClr val="accent4"/>
                </a:highlight>
              </a:defRPr>
            </a:lvl6pPr>
            <a:lvl7pPr lvl="6">
              <a:spcBef>
                <a:spcPts val="0"/>
              </a:spcBef>
              <a:spcAft>
                <a:spcPts val="0"/>
              </a:spcAft>
              <a:buSzPts val="3600"/>
              <a:buNone/>
              <a:defRPr>
                <a:highlight>
                  <a:schemeClr val="accent4"/>
                </a:highlight>
              </a:defRPr>
            </a:lvl7pPr>
            <a:lvl8pPr lvl="7">
              <a:spcBef>
                <a:spcPts val="0"/>
              </a:spcBef>
              <a:spcAft>
                <a:spcPts val="0"/>
              </a:spcAft>
              <a:buSzPts val="3600"/>
              <a:buNone/>
              <a:defRPr>
                <a:highlight>
                  <a:schemeClr val="accent4"/>
                </a:highlight>
              </a:defRPr>
            </a:lvl8pPr>
            <a:lvl9pPr lvl="8">
              <a:spcBef>
                <a:spcPts val="0"/>
              </a:spcBef>
              <a:spcAft>
                <a:spcPts val="0"/>
              </a:spcAft>
              <a:buSzPts val="3600"/>
              <a:buNone/>
              <a:defRPr>
                <a:highlight>
                  <a:schemeClr val="accent4"/>
                </a:high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2400"/>
              <a:buFont typeface="Raleway"/>
              <a:buNone/>
              <a:defRPr sz="2400">
                <a:solidFill>
                  <a:schemeClr val="lt1"/>
                </a:solidFill>
                <a:highlight>
                  <a:schemeClr val="accent4"/>
                </a:highlight>
                <a:latin typeface="Raleway"/>
                <a:ea typeface="Raleway"/>
                <a:cs typeface="Raleway"/>
                <a:sym typeface="Raleway"/>
              </a:defRPr>
            </a:lvl1pPr>
            <a:lvl2pPr lvl="1">
              <a:spcBef>
                <a:spcPts val="0"/>
              </a:spcBef>
              <a:spcAft>
                <a:spcPts val="0"/>
              </a:spcAft>
              <a:buClr>
                <a:schemeClr val="lt1"/>
              </a:buClr>
              <a:buSzPts val="2400"/>
              <a:buNone/>
              <a:defRPr sz="2400">
                <a:solidFill>
                  <a:schemeClr val="lt1"/>
                </a:solidFill>
                <a:highlight>
                  <a:schemeClr val="accent1"/>
                </a:highlight>
              </a:defRPr>
            </a:lvl2pPr>
            <a:lvl3pPr lvl="2">
              <a:spcBef>
                <a:spcPts val="0"/>
              </a:spcBef>
              <a:spcAft>
                <a:spcPts val="0"/>
              </a:spcAft>
              <a:buClr>
                <a:schemeClr val="lt1"/>
              </a:buClr>
              <a:buSzPts val="2400"/>
              <a:buNone/>
              <a:defRPr sz="2400">
                <a:solidFill>
                  <a:schemeClr val="lt1"/>
                </a:solidFill>
                <a:highlight>
                  <a:schemeClr val="accent1"/>
                </a:highlight>
              </a:defRPr>
            </a:lvl3pPr>
            <a:lvl4pPr lvl="3">
              <a:spcBef>
                <a:spcPts val="0"/>
              </a:spcBef>
              <a:spcAft>
                <a:spcPts val="0"/>
              </a:spcAft>
              <a:buClr>
                <a:schemeClr val="lt1"/>
              </a:buClr>
              <a:buSzPts val="2400"/>
              <a:buNone/>
              <a:defRPr sz="2400">
                <a:solidFill>
                  <a:schemeClr val="lt1"/>
                </a:solidFill>
                <a:highlight>
                  <a:schemeClr val="accent1"/>
                </a:highlight>
              </a:defRPr>
            </a:lvl4pPr>
            <a:lvl5pPr lvl="4">
              <a:spcBef>
                <a:spcPts val="0"/>
              </a:spcBef>
              <a:spcAft>
                <a:spcPts val="0"/>
              </a:spcAft>
              <a:buClr>
                <a:schemeClr val="lt1"/>
              </a:buClr>
              <a:buSzPts val="2400"/>
              <a:buNone/>
              <a:defRPr sz="2400">
                <a:solidFill>
                  <a:schemeClr val="lt1"/>
                </a:solidFill>
                <a:highlight>
                  <a:schemeClr val="accent1"/>
                </a:highlight>
              </a:defRPr>
            </a:lvl5pPr>
            <a:lvl6pPr lvl="5">
              <a:spcBef>
                <a:spcPts val="0"/>
              </a:spcBef>
              <a:spcAft>
                <a:spcPts val="0"/>
              </a:spcAft>
              <a:buClr>
                <a:schemeClr val="lt1"/>
              </a:buClr>
              <a:buSzPts val="2400"/>
              <a:buNone/>
              <a:defRPr sz="2400">
                <a:solidFill>
                  <a:schemeClr val="lt1"/>
                </a:solidFill>
                <a:highlight>
                  <a:schemeClr val="accent1"/>
                </a:highlight>
              </a:defRPr>
            </a:lvl6pPr>
            <a:lvl7pPr lvl="6">
              <a:spcBef>
                <a:spcPts val="0"/>
              </a:spcBef>
              <a:spcAft>
                <a:spcPts val="0"/>
              </a:spcAft>
              <a:buClr>
                <a:schemeClr val="lt1"/>
              </a:buClr>
              <a:buSzPts val="2400"/>
              <a:buNone/>
              <a:defRPr sz="2400">
                <a:solidFill>
                  <a:schemeClr val="lt1"/>
                </a:solidFill>
                <a:highlight>
                  <a:schemeClr val="accent1"/>
                </a:highlight>
              </a:defRPr>
            </a:lvl7pPr>
            <a:lvl8pPr lvl="7">
              <a:spcBef>
                <a:spcPts val="0"/>
              </a:spcBef>
              <a:spcAft>
                <a:spcPts val="0"/>
              </a:spcAft>
              <a:buClr>
                <a:schemeClr val="lt1"/>
              </a:buClr>
              <a:buSzPts val="2400"/>
              <a:buNone/>
              <a:defRPr sz="2400">
                <a:solidFill>
                  <a:schemeClr val="lt1"/>
                </a:solidFill>
                <a:highlight>
                  <a:schemeClr val="accent1"/>
                </a:highlight>
              </a:defRPr>
            </a:lvl8pPr>
            <a:lvl9pPr lvl="8">
              <a:spcBef>
                <a:spcPts val="0"/>
              </a:spcBef>
              <a:spcAft>
                <a:spcPts val="0"/>
              </a:spcAft>
              <a:buClr>
                <a:schemeClr val="lt1"/>
              </a:buClr>
              <a:buSzPts val="2400"/>
              <a:buNone/>
              <a:defRPr sz="2400">
                <a:solidFill>
                  <a:schemeClr val="lt1"/>
                </a:solidFill>
                <a:highlight>
                  <a:schemeClr val="accent1"/>
                </a:highlight>
              </a:defRPr>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Font typeface="Raleway"/>
              <a:buChar char="●"/>
              <a:defRPr sz="1200">
                <a:latin typeface="Raleway"/>
                <a:ea typeface="Raleway"/>
                <a:cs typeface="Raleway"/>
                <a:sym typeface="Raleway"/>
              </a:defRPr>
            </a:lvl1pPr>
            <a:lvl2pPr marL="914400" lvl="1" indent="-304800">
              <a:spcBef>
                <a:spcPts val="0"/>
              </a:spcBef>
              <a:spcAft>
                <a:spcPts val="0"/>
              </a:spcAft>
              <a:buSzPts val="1200"/>
              <a:buFont typeface="Raleway"/>
              <a:buChar char="○"/>
              <a:defRPr sz="1200">
                <a:latin typeface="Raleway"/>
                <a:ea typeface="Raleway"/>
                <a:cs typeface="Raleway"/>
                <a:sym typeface="Raleway"/>
              </a:defRPr>
            </a:lvl2pPr>
            <a:lvl3pPr marL="1371600" lvl="2" indent="-304800">
              <a:spcBef>
                <a:spcPts val="0"/>
              </a:spcBef>
              <a:spcAft>
                <a:spcPts val="0"/>
              </a:spcAft>
              <a:buSzPts val="1200"/>
              <a:buFont typeface="Raleway"/>
              <a:buChar char="■"/>
              <a:defRPr sz="1200">
                <a:latin typeface="Raleway"/>
                <a:ea typeface="Raleway"/>
                <a:cs typeface="Raleway"/>
                <a:sym typeface="Raleway"/>
              </a:defRPr>
            </a:lvl3pPr>
            <a:lvl4pPr marL="1828800" lvl="3" indent="-304800">
              <a:spcBef>
                <a:spcPts val="0"/>
              </a:spcBef>
              <a:spcAft>
                <a:spcPts val="0"/>
              </a:spcAft>
              <a:buSzPts val="1200"/>
              <a:buFont typeface="Raleway"/>
              <a:buChar char="●"/>
              <a:defRPr sz="1200">
                <a:latin typeface="Raleway"/>
                <a:ea typeface="Raleway"/>
                <a:cs typeface="Raleway"/>
                <a:sym typeface="Raleway"/>
              </a:defRPr>
            </a:lvl4pPr>
            <a:lvl5pPr marL="2286000" lvl="4" indent="-304800">
              <a:spcBef>
                <a:spcPts val="0"/>
              </a:spcBef>
              <a:spcAft>
                <a:spcPts val="0"/>
              </a:spcAft>
              <a:buSzPts val="1200"/>
              <a:buFont typeface="Raleway"/>
              <a:buChar char="○"/>
              <a:defRPr sz="1200">
                <a:latin typeface="Raleway"/>
                <a:ea typeface="Raleway"/>
                <a:cs typeface="Raleway"/>
                <a:sym typeface="Raleway"/>
              </a:defRPr>
            </a:lvl5pPr>
            <a:lvl6pPr marL="2743200" lvl="5" indent="-304800">
              <a:spcBef>
                <a:spcPts val="0"/>
              </a:spcBef>
              <a:spcAft>
                <a:spcPts val="0"/>
              </a:spcAft>
              <a:buSzPts val="1200"/>
              <a:buFont typeface="Raleway"/>
              <a:buChar char="■"/>
              <a:defRPr sz="1200">
                <a:latin typeface="Raleway"/>
                <a:ea typeface="Raleway"/>
                <a:cs typeface="Raleway"/>
                <a:sym typeface="Raleway"/>
              </a:defRPr>
            </a:lvl6pPr>
            <a:lvl7pPr marL="3200400" lvl="6" indent="-304800">
              <a:spcBef>
                <a:spcPts val="0"/>
              </a:spcBef>
              <a:spcAft>
                <a:spcPts val="0"/>
              </a:spcAft>
              <a:buSzPts val="1200"/>
              <a:buFont typeface="Raleway"/>
              <a:buChar char="●"/>
              <a:defRPr sz="1200">
                <a:latin typeface="Raleway"/>
                <a:ea typeface="Raleway"/>
                <a:cs typeface="Raleway"/>
                <a:sym typeface="Raleway"/>
              </a:defRPr>
            </a:lvl7pPr>
            <a:lvl8pPr marL="3657600" lvl="7" indent="-304800">
              <a:spcBef>
                <a:spcPts val="0"/>
              </a:spcBef>
              <a:spcAft>
                <a:spcPts val="0"/>
              </a:spcAft>
              <a:buSzPts val="1200"/>
              <a:buFont typeface="Raleway"/>
              <a:buChar char="○"/>
              <a:defRPr sz="1200">
                <a:latin typeface="Raleway"/>
                <a:ea typeface="Raleway"/>
                <a:cs typeface="Raleway"/>
                <a:sym typeface="Raleway"/>
              </a:defRPr>
            </a:lvl8pPr>
            <a:lvl9pPr marL="4114800" lvl="8" indent="-304800">
              <a:spcBef>
                <a:spcPts val="0"/>
              </a:spcBef>
              <a:spcAft>
                <a:spcPts val="0"/>
              </a:spcAft>
              <a:buSzPts val="1200"/>
              <a:buFont typeface="Raleway"/>
              <a:buChar char="■"/>
              <a:defRPr sz="1200">
                <a:latin typeface="Raleway"/>
                <a:ea typeface="Raleway"/>
                <a:cs typeface="Raleway"/>
                <a:sym typeface="Raleway"/>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Raleway"/>
              <a:buNone/>
              <a:defRPr sz="5400" b="0">
                <a:solidFill>
                  <a:schemeClr val="lt1"/>
                </a:solidFill>
                <a:latin typeface="Raleway"/>
                <a:ea typeface="Raleway"/>
                <a:cs typeface="Raleway"/>
                <a:sym typeface="Raleway"/>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Raleway"/>
              <a:buNone/>
              <a:defRPr sz="2400">
                <a:latin typeface="Raleway"/>
                <a:ea typeface="Raleway"/>
                <a:cs typeface="Raleway"/>
                <a:sym typeface="Raleway"/>
              </a:defRPr>
            </a:lvl1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53"/>
        <p:cNvGrpSpPr/>
        <p:nvPr/>
      </p:nvGrpSpPr>
      <p:grpSpPr>
        <a:xfrm>
          <a:off x="0" y="0"/>
          <a:ext cx="0" cy="0"/>
          <a:chOff x="0" y="0"/>
          <a:chExt cx="0" cy="0"/>
        </a:xfrm>
      </p:grpSpPr>
      <p:pic>
        <p:nvPicPr>
          <p:cNvPr id="54" name="Google Shape;54;p12" title="Image.png"/>
          <p:cNvPicPr preferRelativeResize="0"/>
          <p:nvPr/>
        </p:nvPicPr>
        <p:blipFill>
          <a:blip r:embed="rId2">
            <a:alphaModFix/>
          </a:blip>
          <a:stretch>
            <a:fillRect/>
          </a:stretch>
        </p:blipFill>
        <p:spPr>
          <a:xfrm>
            <a:off x="381425" y="1207675"/>
            <a:ext cx="3113325" cy="3113325"/>
          </a:xfrm>
          <a:prstGeom prst="rect">
            <a:avLst/>
          </a:prstGeom>
          <a:noFill/>
          <a:ln>
            <a:noFill/>
          </a:ln>
        </p:spPr>
      </p:pic>
      <p:pic>
        <p:nvPicPr>
          <p:cNvPr id="55" name="Google Shape;55;p12" descr="File:LinkedIn Logo.svg - Wikimedia Commons"/>
          <p:cNvPicPr preferRelativeResize="0"/>
          <p:nvPr/>
        </p:nvPicPr>
        <p:blipFill>
          <a:blip r:embed="rId3">
            <a:alphaModFix/>
          </a:blip>
          <a:stretch>
            <a:fillRect/>
          </a:stretch>
        </p:blipFill>
        <p:spPr>
          <a:xfrm>
            <a:off x="578063" y="305957"/>
            <a:ext cx="2720051" cy="737400"/>
          </a:xfrm>
          <a:prstGeom prst="rect">
            <a:avLst/>
          </a:prstGeom>
          <a:noFill/>
          <a:ln>
            <a:noFill/>
          </a:ln>
        </p:spPr>
      </p:pic>
      <p:pic>
        <p:nvPicPr>
          <p:cNvPr id="56" name="Google Shape;56;p12" descr="E Mail - Free of Charge Creative Commons Handwriting image"/>
          <p:cNvPicPr preferRelativeResize="0"/>
          <p:nvPr/>
        </p:nvPicPr>
        <p:blipFill>
          <a:blip r:embed="rId4">
            <a:alphaModFix amt="76000"/>
          </a:blip>
          <a:stretch>
            <a:fillRect/>
          </a:stretch>
        </p:blipFill>
        <p:spPr>
          <a:xfrm>
            <a:off x="5606575" y="160875"/>
            <a:ext cx="2456049" cy="1637376"/>
          </a:xfrm>
          <a:prstGeom prst="rect">
            <a:avLst/>
          </a:prstGeom>
          <a:noFill/>
          <a:ln>
            <a:noFill/>
          </a:ln>
        </p:spPr>
      </p:pic>
      <p:sp>
        <p:nvSpPr>
          <p:cNvPr id="57" name="Google Shape;57;p12"/>
          <p:cNvSpPr txBox="1"/>
          <p:nvPr/>
        </p:nvSpPr>
        <p:spPr>
          <a:xfrm>
            <a:off x="4512600" y="2171500"/>
            <a:ext cx="4444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rgbClr val="CCA677"/>
                </a:solidFill>
                <a:latin typeface="Roboto"/>
                <a:ea typeface="Roboto"/>
                <a:cs typeface="Roboto"/>
                <a:sym typeface="Roboto"/>
              </a:rPr>
              <a:t>built.forzero@crisis.org.uk</a:t>
            </a:r>
            <a:endParaRPr sz="2800">
              <a:solidFill>
                <a:srgbClr val="CCA677"/>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p:nvPr/>
        </p:nvSpPr>
        <p:spPr>
          <a:xfrm>
            <a:off x="7775325" y="4682925"/>
            <a:ext cx="1368600" cy="2958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000">
                <a:solidFill>
                  <a:schemeClr val="dk2"/>
                </a:solidFill>
                <a:latin typeface="Open Sans"/>
                <a:ea typeface="Open Sans"/>
                <a:cs typeface="Open Sans"/>
                <a:sym typeface="Open Sans"/>
              </a:rPr>
              <a:t>– BfZ UK / CRISIS –</a:t>
            </a:r>
            <a:endParaRPr sz="1000">
              <a:solidFill>
                <a:schemeClr val="dk2"/>
              </a:solidFill>
              <a:latin typeface="Open Sans"/>
              <a:ea typeface="Open Sans"/>
              <a:cs typeface="Open Sans"/>
              <a:sym typeface="Open Sans"/>
            </a:endParaRPr>
          </a:p>
        </p:txBody>
      </p:sp>
      <p:sp>
        <p:nvSpPr>
          <p:cNvPr id="9" name="Google Shape;9;p1"/>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a:ea typeface="Raleway"/>
              <a:cs typeface="Raleway"/>
              <a:sym typeface="Raleway"/>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england.shelter.org.uk/professional_resources/news_and_updates/how_the_renters_rights_act_changes_homelessness_law"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crisis.org.uk/ending-homelessness/homelessness-prevention-guide/llamau/" TargetMode="External"/><Relationship Id="rId2" Type="http://schemas.openxmlformats.org/officeDocument/2006/relationships/hyperlink" Target="https://centrepoint.org.uk/research-reports/centrepoint-upstream-england-pilot-evaluation-interim-repor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geograph.org.uk/photo/1843487" TargetMode="External"/><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crisis.org.uk/ending-homelessness/built-for-zero/"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risis.org.uk/about-us/crisis-media-centre/crisis-reacts-to-unprecedented-levels-of-homelessness-across-england-2/"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gland.shelter.org.uk/media/press_release/number_of_children_homeless_in_england_the_highest_since_records_began_"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1004138" y="1507844"/>
            <a:ext cx="7136700" cy="1599900"/>
          </a:xfrm>
          <a:prstGeom prst="rect">
            <a:avLst/>
          </a:prstGeom>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None/>
            </a:pPr>
            <a:r>
              <a:rPr lang="en-GB" sz="2900" b="0" dirty="0">
                <a:solidFill>
                  <a:srgbClr val="031D39"/>
                </a:solidFill>
                <a:highlight>
                  <a:srgbClr val="FFFFFF"/>
                </a:highlight>
                <a:latin typeface="Roboto"/>
                <a:ea typeface="Roboto"/>
                <a:cs typeface="Roboto"/>
                <a:sym typeface="Roboto"/>
              </a:rPr>
              <a:t>Homelessness in the UK</a:t>
            </a:r>
            <a:r>
              <a:rPr lang="en-GB" sz="1200" b="0" dirty="0">
                <a:solidFill>
                  <a:srgbClr val="031D39"/>
                </a:solidFill>
                <a:highlight>
                  <a:srgbClr val="FFFFFF"/>
                </a:highlight>
                <a:latin typeface="Roboto"/>
                <a:ea typeface="Roboto"/>
                <a:cs typeface="Roboto"/>
                <a:sym typeface="Roboto"/>
              </a:rPr>
              <a:t>. </a:t>
            </a:r>
            <a:endParaRPr dirty="0"/>
          </a:p>
        </p:txBody>
      </p:sp>
      <p:sp>
        <p:nvSpPr>
          <p:cNvPr id="64" name="Google Shape;64;p14"/>
          <p:cNvSpPr txBox="1">
            <a:spLocks noGrp="1"/>
          </p:cNvSpPr>
          <p:nvPr>
            <p:ph type="subTitle" idx="1"/>
          </p:nvPr>
        </p:nvSpPr>
        <p:spPr>
          <a:xfrm>
            <a:off x="2137238" y="3107746"/>
            <a:ext cx="4870500" cy="5097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0"/>
              </a:spcAft>
              <a:buNone/>
            </a:pPr>
            <a:r>
              <a:rPr lang="en-GB" dirty="0"/>
              <a:t>May 2026</a:t>
            </a:r>
            <a:endParaRPr dirty="0"/>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0A0F-1E23-9FD2-D0AE-2C5ABC493228}"/>
              </a:ext>
            </a:extLst>
          </p:cNvPr>
          <p:cNvSpPr>
            <a:spLocks noGrp="1"/>
          </p:cNvSpPr>
          <p:nvPr>
            <p:ph type="title"/>
          </p:nvPr>
        </p:nvSpPr>
        <p:spPr>
          <a:xfrm>
            <a:off x="311700" y="237760"/>
            <a:ext cx="8520600" cy="1225279"/>
          </a:xfrm>
        </p:spPr>
        <p:txBody>
          <a:bodyPr>
            <a:normAutofit fontScale="90000"/>
          </a:bodyPr>
          <a:lstStyle/>
          <a:p>
            <a:r>
              <a:rPr lang="en-GB" dirty="0"/>
              <a:t>Current market forces</a:t>
            </a:r>
            <a:br>
              <a:rPr lang="en-GB" dirty="0"/>
            </a:br>
            <a:r>
              <a:rPr lang="en-GB" dirty="0"/>
              <a:t>The private rental market ‘squeeze’</a:t>
            </a:r>
          </a:p>
        </p:txBody>
      </p:sp>
      <p:sp>
        <p:nvSpPr>
          <p:cNvPr id="3" name="TextBox 2">
            <a:extLst>
              <a:ext uri="{FF2B5EF4-FFF2-40B4-BE49-F238E27FC236}">
                <a16:creationId xmlns:a16="http://schemas.microsoft.com/office/drawing/2014/main" id="{89A3B4F7-ACFA-8DB0-F4B5-41EB828E4F6B}"/>
              </a:ext>
            </a:extLst>
          </p:cNvPr>
          <p:cNvSpPr txBox="1"/>
          <p:nvPr/>
        </p:nvSpPr>
        <p:spPr>
          <a:xfrm>
            <a:off x="408878" y="1739590"/>
            <a:ext cx="8199863" cy="2462213"/>
          </a:xfrm>
          <a:prstGeom prst="rect">
            <a:avLst/>
          </a:prstGeom>
          <a:noFill/>
        </p:spPr>
        <p:txBody>
          <a:bodyPr wrap="square" rtlCol="0">
            <a:spAutoFit/>
          </a:bodyPr>
          <a:lstStyle/>
          <a:p>
            <a:r>
              <a:rPr lang="en-US" dirty="0"/>
              <a:t>The private rented sector (PRS) is currently one of the leading drivers of homelessness.</a:t>
            </a:r>
          </a:p>
          <a:p>
            <a:endParaRPr lang="en-US" b="1" dirty="0"/>
          </a:p>
          <a:p>
            <a:r>
              <a:rPr lang="en-US" b="1" dirty="0"/>
              <a:t>Skyrocketing Rents:</a:t>
            </a:r>
            <a:r>
              <a:rPr lang="en-US" dirty="0"/>
              <a:t> Private rents in England have seen their highest annual growth since records began, often outpacing wage increases.</a:t>
            </a:r>
          </a:p>
          <a:p>
            <a:endParaRPr lang="en-US" dirty="0"/>
          </a:p>
          <a:p>
            <a:r>
              <a:rPr lang="en-US" b="1" dirty="0"/>
              <a:t>The "No-Fault" Eviction Factor:</a:t>
            </a:r>
            <a:r>
              <a:rPr lang="en-US" dirty="0"/>
              <a:t> Section 21 notices remain a primary cause of households losing their homes. Even with pending legislative changes, the threat of sudden eviction keeps many in "hidden homelessness" (sofa-surfing).</a:t>
            </a:r>
          </a:p>
          <a:p>
            <a:endParaRPr lang="en-US" dirty="0"/>
          </a:p>
          <a:p>
            <a:r>
              <a:rPr lang="en-US" b="1" dirty="0"/>
              <a:t>Supply Shortage:</a:t>
            </a:r>
            <a:r>
              <a:rPr lang="en-US" dirty="0"/>
              <a:t> There is a severe lack of properties available for those on low incomes or receiving benefits, as many landlords have exited the market or increased vetting requirements.</a:t>
            </a:r>
          </a:p>
        </p:txBody>
      </p:sp>
    </p:spTree>
    <p:extLst>
      <p:ext uri="{BB962C8B-B14F-4D97-AF65-F5344CB8AC3E}">
        <p14:creationId xmlns:p14="http://schemas.microsoft.com/office/powerpoint/2010/main" val="356359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DD96-49BD-C1FD-1BE1-0C3CB59C2810}"/>
              </a:ext>
            </a:extLst>
          </p:cNvPr>
          <p:cNvSpPr>
            <a:spLocks noGrp="1"/>
          </p:cNvSpPr>
          <p:nvPr>
            <p:ph type="title"/>
          </p:nvPr>
        </p:nvSpPr>
        <p:spPr/>
        <p:txBody>
          <a:bodyPr>
            <a:normAutofit fontScale="90000"/>
          </a:bodyPr>
          <a:lstStyle/>
          <a:p>
            <a:r>
              <a:rPr lang="en-GB" sz="3200">
                <a:highlight>
                  <a:srgbClr val="FF9800"/>
                </a:highlight>
              </a:rPr>
              <a:t>Current market forces</a:t>
            </a:r>
            <a:br>
              <a:rPr lang="en-GB" sz="3200" dirty="0">
                <a:highlight>
                  <a:srgbClr val="FF9800"/>
                </a:highlight>
              </a:rPr>
            </a:br>
            <a:r>
              <a:rPr lang="en-GB" sz="3200">
                <a:highlight>
                  <a:srgbClr val="FF9800"/>
                </a:highlight>
              </a:rPr>
              <a:t>The private rental market ‘squeeze’</a:t>
            </a:r>
            <a:endParaRPr lang="en-US"/>
          </a:p>
        </p:txBody>
      </p:sp>
      <p:pic>
        <p:nvPicPr>
          <p:cNvPr id="4" name="Picture 3" descr="Image of a graph lightbox">
            <a:extLst>
              <a:ext uri="{FF2B5EF4-FFF2-40B4-BE49-F238E27FC236}">
                <a16:creationId xmlns:a16="http://schemas.microsoft.com/office/drawing/2014/main" id="{4B02A2BF-7BC0-EFB6-819C-E2A430D29975}"/>
              </a:ext>
            </a:extLst>
          </p:cNvPr>
          <p:cNvPicPr>
            <a:picLocks noChangeAspect="1"/>
          </p:cNvPicPr>
          <p:nvPr/>
        </p:nvPicPr>
        <p:blipFill>
          <a:blip r:embed="rId2"/>
          <a:stretch>
            <a:fillRect/>
          </a:stretch>
        </p:blipFill>
        <p:spPr>
          <a:xfrm>
            <a:off x="639049" y="1686529"/>
            <a:ext cx="7311839" cy="3011946"/>
          </a:xfrm>
          <a:prstGeom prst="rect">
            <a:avLst/>
          </a:prstGeom>
        </p:spPr>
      </p:pic>
    </p:spTree>
    <p:extLst>
      <p:ext uri="{BB962C8B-B14F-4D97-AF65-F5344CB8AC3E}">
        <p14:creationId xmlns:p14="http://schemas.microsoft.com/office/powerpoint/2010/main" val="177638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46A0-9167-9995-840B-A5732F07A5D9}"/>
              </a:ext>
            </a:extLst>
          </p:cNvPr>
          <p:cNvSpPr>
            <a:spLocks noGrp="1"/>
          </p:cNvSpPr>
          <p:nvPr>
            <p:ph type="title"/>
          </p:nvPr>
        </p:nvSpPr>
        <p:spPr>
          <a:xfrm>
            <a:off x="311700" y="445024"/>
            <a:ext cx="8520600" cy="1261855"/>
          </a:xfrm>
        </p:spPr>
        <p:txBody>
          <a:bodyPr>
            <a:normAutofit fontScale="90000"/>
          </a:bodyPr>
          <a:lstStyle/>
          <a:p>
            <a:r>
              <a:rPr lang="en-GB" dirty="0"/>
              <a:t>Current market forces</a:t>
            </a:r>
            <a:br>
              <a:rPr lang="en-GB" dirty="0">
                <a:highlight>
                  <a:srgbClr val="FF9800"/>
                </a:highlight>
              </a:rPr>
            </a:br>
            <a:r>
              <a:rPr lang="en-GB" dirty="0"/>
              <a:t>LHA effect on tenants</a:t>
            </a:r>
          </a:p>
        </p:txBody>
      </p:sp>
      <p:pic>
        <p:nvPicPr>
          <p:cNvPr id="4" name="Picture 3" descr="Image of a graph lightbox">
            <a:extLst>
              <a:ext uri="{FF2B5EF4-FFF2-40B4-BE49-F238E27FC236}">
                <a16:creationId xmlns:a16="http://schemas.microsoft.com/office/drawing/2014/main" id="{0FDC6E74-594F-FCE2-0C19-F435592D27B2}"/>
              </a:ext>
            </a:extLst>
          </p:cNvPr>
          <p:cNvPicPr>
            <a:picLocks noChangeAspect="1"/>
          </p:cNvPicPr>
          <p:nvPr/>
        </p:nvPicPr>
        <p:blipFill>
          <a:blip r:embed="rId2"/>
          <a:stretch>
            <a:fillRect/>
          </a:stretch>
        </p:blipFill>
        <p:spPr>
          <a:xfrm>
            <a:off x="538163" y="1706095"/>
            <a:ext cx="4033558" cy="3042398"/>
          </a:xfrm>
          <a:prstGeom prst="rect">
            <a:avLst/>
          </a:prstGeom>
        </p:spPr>
      </p:pic>
      <p:sp>
        <p:nvSpPr>
          <p:cNvPr id="5" name="TextBox 4">
            <a:extLst>
              <a:ext uri="{FF2B5EF4-FFF2-40B4-BE49-F238E27FC236}">
                <a16:creationId xmlns:a16="http://schemas.microsoft.com/office/drawing/2014/main" id="{E857DE96-3761-7324-38B2-0B8CAEE8771A}"/>
              </a:ext>
            </a:extLst>
          </p:cNvPr>
          <p:cNvSpPr txBox="1"/>
          <p:nvPr/>
        </p:nvSpPr>
        <p:spPr>
          <a:xfrm>
            <a:off x="5367454" y="2014653"/>
            <a:ext cx="3464846" cy="1815882"/>
          </a:xfrm>
          <a:prstGeom prst="rect">
            <a:avLst/>
          </a:prstGeom>
          <a:noFill/>
        </p:spPr>
        <p:txBody>
          <a:bodyPr wrap="square" rtlCol="0">
            <a:spAutoFit/>
          </a:bodyPr>
          <a:lstStyle/>
          <a:p>
            <a:r>
              <a:rPr lang="en-GB" dirty="0"/>
              <a:t>Negative side-effects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‘heat or eat’ dilemma</a:t>
            </a:r>
          </a:p>
          <a:p>
            <a:pPr marL="285750" indent="-285750">
              <a:buFont typeface="Arial" panose="020B0604020202020204" pitchFamily="34" charset="0"/>
              <a:buChar char="•"/>
            </a:pPr>
            <a:r>
              <a:rPr lang="en-GB" dirty="0"/>
              <a:t>Surge in Section 21 No fault evictions</a:t>
            </a:r>
          </a:p>
          <a:p>
            <a:pPr marL="285750" indent="-285750">
              <a:buFont typeface="Arial" panose="020B0604020202020204" pitchFamily="34" charset="0"/>
              <a:buChar char="•"/>
            </a:pPr>
            <a:r>
              <a:rPr lang="en-GB" dirty="0"/>
              <a:t>Shared accommodation trap</a:t>
            </a:r>
          </a:p>
          <a:p>
            <a:pPr marL="285750" indent="-285750">
              <a:buFont typeface="Arial" panose="020B0604020202020204" pitchFamily="34" charset="0"/>
              <a:buChar char="•"/>
            </a:pPr>
            <a:r>
              <a:rPr lang="en-GB" dirty="0"/>
              <a:t>Homeless from hostels</a:t>
            </a:r>
          </a:p>
          <a:p>
            <a:pPr marL="285750" indent="-285750">
              <a:buFont typeface="Arial" panose="020B0604020202020204" pitchFamily="34" charset="0"/>
              <a:buChar char="•"/>
            </a:pPr>
            <a:r>
              <a:rPr lang="en-GB" dirty="0"/>
              <a:t>DHP exhaustion</a:t>
            </a:r>
          </a:p>
          <a:p>
            <a:endParaRPr lang="en-GB" dirty="0"/>
          </a:p>
        </p:txBody>
      </p:sp>
    </p:spTree>
    <p:extLst>
      <p:ext uri="{BB962C8B-B14F-4D97-AF65-F5344CB8AC3E}">
        <p14:creationId xmlns:p14="http://schemas.microsoft.com/office/powerpoint/2010/main" val="700721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BC22-C386-CC2C-B822-F0022D42B4AE}"/>
              </a:ext>
            </a:extLst>
          </p:cNvPr>
          <p:cNvSpPr>
            <a:spLocks noGrp="1"/>
          </p:cNvSpPr>
          <p:nvPr>
            <p:ph type="title"/>
          </p:nvPr>
        </p:nvSpPr>
        <p:spPr>
          <a:xfrm>
            <a:off x="311700" y="231648"/>
            <a:ext cx="8520600" cy="1085088"/>
          </a:xfrm>
        </p:spPr>
        <p:txBody>
          <a:bodyPr>
            <a:normAutofit fontScale="90000"/>
          </a:bodyPr>
          <a:lstStyle/>
          <a:p>
            <a:r>
              <a:rPr lang="en-GB" dirty="0"/>
              <a:t>Current market forces</a:t>
            </a:r>
            <a:br>
              <a:rPr lang="en-GB" dirty="0"/>
            </a:br>
            <a:r>
              <a:rPr lang="en-GB" dirty="0"/>
              <a:t>The Scarcity of Social Housing</a:t>
            </a:r>
          </a:p>
        </p:txBody>
      </p:sp>
      <p:sp>
        <p:nvSpPr>
          <p:cNvPr id="3" name="TextBox 2">
            <a:extLst>
              <a:ext uri="{FF2B5EF4-FFF2-40B4-BE49-F238E27FC236}">
                <a16:creationId xmlns:a16="http://schemas.microsoft.com/office/drawing/2014/main" id="{0AFD9437-96D4-DDBE-ADD0-AA22A934411A}"/>
              </a:ext>
            </a:extLst>
          </p:cNvPr>
          <p:cNvSpPr txBox="1"/>
          <p:nvPr/>
        </p:nvSpPr>
        <p:spPr>
          <a:xfrm>
            <a:off x="446049" y="1791629"/>
            <a:ext cx="3196683" cy="2893100"/>
          </a:xfrm>
          <a:prstGeom prst="rect">
            <a:avLst/>
          </a:prstGeom>
          <a:noFill/>
        </p:spPr>
        <p:txBody>
          <a:bodyPr wrap="square" rtlCol="0">
            <a:spAutoFit/>
          </a:bodyPr>
          <a:lstStyle/>
          <a:p>
            <a:r>
              <a:rPr lang="en-US" dirty="0"/>
              <a:t>The "market force" here is actually a lack of a non-market alternative.</a:t>
            </a:r>
          </a:p>
          <a:p>
            <a:endParaRPr lang="en-US" dirty="0"/>
          </a:p>
          <a:p>
            <a:r>
              <a:rPr lang="en-US" b="1" dirty="0"/>
              <a:t>Stagnant Social Stock:</a:t>
            </a:r>
            <a:r>
              <a:rPr lang="en-US" dirty="0"/>
              <a:t> The sell-off of social homes through "Right to Buy" has not been matched by new builds, leaving over </a:t>
            </a:r>
            <a:r>
              <a:rPr lang="en-US" b="1" dirty="0"/>
              <a:t>1.2 million households</a:t>
            </a:r>
            <a:r>
              <a:rPr lang="en-US" dirty="0"/>
              <a:t> on local authority waiting lists.</a:t>
            </a:r>
          </a:p>
          <a:p>
            <a:endParaRPr lang="en-US" dirty="0"/>
          </a:p>
          <a:p>
            <a:r>
              <a:rPr lang="en-US" b="1" dirty="0"/>
              <a:t>Dependency on Temporary Solutions:</a:t>
            </a:r>
            <a:r>
              <a:rPr lang="en-US" dirty="0"/>
              <a:t> Because there are no long-term social homes available, </a:t>
            </a:r>
            <a:endParaRPr lang="en-GB" dirty="0"/>
          </a:p>
        </p:txBody>
      </p:sp>
      <p:pic>
        <p:nvPicPr>
          <p:cNvPr id="1026" name="Picture 2" descr="Image of a graph lightbox">
            <a:extLst>
              <a:ext uri="{FF2B5EF4-FFF2-40B4-BE49-F238E27FC236}">
                <a16:creationId xmlns:a16="http://schemas.microsoft.com/office/drawing/2014/main" id="{5C02FD00-F01F-1CF7-D75B-5AC320E28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025" y="2007219"/>
            <a:ext cx="4405944" cy="231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963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85F00-CF70-C37A-DD13-72F916555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466BC-ED1F-7DF1-05B1-5EFAB5FBC3A9}"/>
              </a:ext>
            </a:extLst>
          </p:cNvPr>
          <p:cNvSpPr>
            <a:spLocks noGrp="1"/>
          </p:cNvSpPr>
          <p:nvPr>
            <p:ph type="title"/>
          </p:nvPr>
        </p:nvSpPr>
        <p:spPr>
          <a:xfrm>
            <a:off x="311700" y="231648"/>
            <a:ext cx="8520600" cy="1085088"/>
          </a:xfrm>
        </p:spPr>
        <p:txBody>
          <a:bodyPr>
            <a:normAutofit fontScale="90000"/>
          </a:bodyPr>
          <a:lstStyle/>
          <a:p>
            <a:r>
              <a:rPr lang="en-GB" dirty="0"/>
              <a:t>Current market forces</a:t>
            </a:r>
            <a:br>
              <a:rPr lang="en-GB" dirty="0"/>
            </a:br>
            <a:r>
              <a:rPr lang="en-GB" dirty="0"/>
              <a:t>The Scarcity of Social Housing</a:t>
            </a:r>
          </a:p>
        </p:txBody>
      </p:sp>
      <p:pic>
        <p:nvPicPr>
          <p:cNvPr id="8194" name="Picture 2" descr="Image of a graph lightbox">
            <a:extLst>
              <a:ext uri="{FF2B5EF4-FFF2-40B4-BE49-F238E27FC236}">
                <a16:creationId xmlns:a16="http://schemas.microsoft.com/office/drawing/2014/main" id="{341F36D0-B611-3D8A-484D-B7051FD7C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21" y="1743456"/>
            <a:ext cx="5111984" cy="2861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0E501A-8913-3289-A8A8-A3F22A4FC4A4}"/>
              </a:ext>
            </a:extLst>
          </p:cNvPr>
          <p:cNvSpPr txBox="1"/>
          <p:nvPr/>
        </p:nvSpPr>
        <p:spPr>
          <a:xfrm>
            <a:off x="5732619" y="1496414"/>
            <a:ext cx="2676292" cy="3108543"/>
          </a:xfrm>
          <a:prstGeom prst="rect">
            <a:avLst/>
          </a:prstGeom>
          <a:noFill/>
        </p:spPr>
        <p:txBody>
          <a:bodyPr wrap="square" rtlCol="0">
            <a:spAutoFit/>
          </a:bodyPr>
          <a:lstStyle/>
          <a:p>
            <a:r>
              <a:rPr lang="en-US" b="1" dirty="0"/>
              <a:t>The Low-Income Cliff:</a:t>
            </a:r>
            <a:r>
              <a:rPr lang="en-US" dirty="0"/>
              <a:t> Private renters in the lowest income bracket face the heaviest burden, spending an average of </a:t>
            </a:r>
            <a:r>
              <a:rPr lang="en-US" b="1" dirty="0"/>
              <a:t>63% of their income on housing</a:t>
            </a:r>
            <a:r>
              <a:rPr lang="en-US" dirty="0"/>
              <a:t>.</a:t>
            </a:r>
          </a:p>
          <a:p>
            <a:endParaRPr lang="en-US" dirty="0"/>
          </a:p>
          <a:p>
            <a:r>
              <a:rPr lang="en-US" b="1" dirty="0"/>
              <a:t>The 30% Threshold:</a:t>
            </a:r>
            <a:r>
              <a:rPr lang="en-US" dirty="0"/>
              <a:t> Most economists consider housing "affordable" if it costs </a:t>
            </a:r>
            <a:r>
              <a:rPr lang="en-US" b="1" dirty="0"/>
              <a:t>30% or less</a:t>
            </a:r>
            <a:r>
              <a:rPr lang="en-US" dirty="0"/>
              <a:t> of gross income. Nationally, England has been consistently above this threshold for years</a:t>
            </a:r>
            <a:endParaRPr lang="en-GB" dirty="0"/>
          </a:p>
        </p:txBody>
      </p:sp>
    </p:spTree>
    <p:extLst>
      <p:ext uri="{BB962C8B-B14F-4D97-AF65-F5344CB8AC3E}">
        <p14:creationId xmlns:p14="http://schemas.microsoft.com/office/powerpoint/2010/main" val="951748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0EAC-FDCE-F5CB-FD29-2F3E2854C571}"/>
              </a:ext>
            </a:extLst>
          </p:cNvPr>
          <p:cNvSpPr>
            <a:spLocks noGrp="1"/>
          </p:cNvSpPr>
          <p:nvPr>
            <p:ph type="title"/>
          </p:nvPr>
        </p:nvSpPr>
        <p:spPr>
          <a:xfrm>
            <a:off x="311700" y="219456"/>
            <a:ext cx="8520600" cy="1255776"/>
          </a:xfrm>
        </p:spPr>
        <p:txBody>
          <a:bodyPr>
            <a:normAutofit fontScale="90000"/>
          </a:bodyPr>
          <a:lstStyle/>
          <a:p>
            <a:r>
              <a:rPr lang="en-US" altLang="en-US" sz="4000" dirty="0">
                <a:solidFill>
                  <a:schemeClr val="bg1"/>
                </a:solidFill>
                <a:latin typeface="Google Sans"/>
              </a:rPr>
              <a:t>Future Prognosis</a:t>
            </a:r>
            <a:br>
              <a:rPr lang="en-US" altLang="en-US" dirty="0">
                <a:solidFill>
                  <a:schemeClr val="bg2">
                    <a:lumMod val="75000"/>
                  </a:schemeClr>
                </a:solidFill>
                <a:latin typeface="Google Sans"/>
              </a:rPr>
            </a:br>
            <a:r>
              <a:rPr lang="en-US" dirty="0"/>
              <a:t>A Continued Rise (2026–2027)</a:t>
            </a:r>
            <a:endParaRPr lang="en-GB" dirty="0"/>
          </a:p>
        </p:txBody>
      </p:sp>
      <p:sp>
        <p:nvSpPr>
          <p:cNvPr id="3" name="TextBox 2">
            <a:extLst>
              <a:ext uri="{FF2B5EF4-FFF2-40B4-BE49-F238E27FC236}">
                <a16:creationId xmlns:a16="http://schemas.microsoft.com/office/drawing/2014/main" id="{B3FABB80-E745-B708-2B48-40819CF7C8C7}"/>
              </a:ext>
            </a:extLst>
          </p:cNvPr>
          <p:cNvSpPr txBox="1"/>
          <p:nvPr/>
        </p:nvSpPr>
        <p:spPr>
          <a:xfrm>
            <a:off x="401444" y="1650380"/>
            <a:ext cx="8318810" cy="2462213"/>
          </a:xfrm>
          <a:prstGeom prst="rect">
            <a:avLst/>
          </a:prstGeom>
          <a:noFill/>
        </p:spPr>
        <p:txBody>
          <a:bodyPr wrap="square" rtlCol="0">
            <a:spAutoFit/>
          </a:bodyPr>
          <a:lstStyle/>
          <a:p>
            <a:r>
              <a:rPr lang="en-US" dirty="0"/>
              <a:t>Most analysts expect homelessness numbers to reach new peaks before stabilizing:</a:t>
            </a:r>
          </a:p>
          <a:p>
            <a:endParaRPr lang="en-US" dirty="0"/>
          </a:p>
          <a:p>
            <a:r>
              <a:rPr lang="en-US" b="1" dirty="0"/>
              <a:t>"Core" Homelessness Projections:</a:t>
            </a:r>
            <a:r>
              <a:rPr lang="en-US" dirty="0"/>
              <a:t> Recent Crisis research estimates that without drastic action, core homelessness—including rough sleeping and sofa-surfing—could rise to over </a:t>
            </a:r>
            <a:r>
              <a:rPr lang="en-US" b="1" dirty="0"/>
              <a:t>392,000 households by 2041</a:t>
            </a:r>
            <a:r>
              <a:rPr lang="en-US" dirty="0"/>
              <a:t>.</a:t>
            </a:r>
          </a:p>
          <a:p>
            <a:endParaRPr lang="en-US" dirty="0"/>
          </a:p>
          <a:p>
            <a:endParaRPr lang="en-US" dirty="0"/>
          </a:p>
          <a:p>
            <a:r>
              <a:rPr lang="en-US" b="1" dirty="0"/>
              <a:t>The TA Backlog:</a:t>
            </a:r>
            <a:r>
              <a:rPr lang="en-US" dirty="0"/>
              <a:t> The number of households in temporary accommodation is forecast to remain at record levels throughout 2026 as local councils struggle with a massive backlog and a lack of available permanent social housing.</a:t>
            </a:r>
          </a:p>
          <a:p>
            <a:endParaRPr lang="en-GB" dirty="0"/>
          </a:p>
        </p:txBody>
      </p:sp>
    </p:spTree>
    <p:extLst>
      <p:ext uri="{BB962C8B-B14F-4D97-AF65-F5344CB8AC3E}">
        <p14:creationId xmlns:p14="http://schemas.microsoft.com/office/powerpoint/2010/main" val="117311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5A7C3-7387-88A9-FC13-A22091639D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FFD38E-7C67-D6EB-F231-216F0DEB9CA6}"/>
              </a:ext>
            </a:extLst>
          </p:cNvPr>
          <p:cNvSpPr>
            <a:spLocks noGrp="1"/>
          </p:cNvSpPr>
          <p:nvPr>
            <p:ph type="title"/>
          </p:nvPr>
        </p:nvSpPr>
        <p:spPr>
          <a:xfrm>
            <a:off x="311700" y="219456"/>
            <a:ext cx="8520600" cy="1255776"/>
          </a:xfrm>
        </p:spPr>
        <p:txBody>
          <a:bodyPr>
            <a:normAutofit fontScale="90000"/>
          </a:bodyPr>
          <a:lstStyle/>
          <a:p>
            <a:r>
              <a:rPr lang="en-US" altLang="en-US" sz="4000" dirty="0">
                <a:solidFill>
                  <a:schemeClr val="bg1"/>
                </a:solidFill>
                <a:latin typeface="Google Sans"/>
              </a:rPr>
              <a:t>Future Prognosis</a:t>
            </a:r>
            <a:br>
              <a:rPr lang="en-US" altLang="en-US" dirty="0">
                <a:solidFill>
                  <a:schemeClr val="bg2">
                    <a:lumMod val="75000"/>
                  </a:schemeClr>
                </a:solidFill>
                <a:latin typeface="Google Sans"/>
              </a:rPr>
            </a:br>
            <a:r>
              <a:rPr lang="en-US" altLang="en-US" dirty="0">
                <a:solidFill>
                  <a:schemeClr val="bg1"/>
                </a:solidFill>
                <a:latin typeface="Google Sans"/>
              </a:rPr>
              <a:t>Renters Rights   Act and Landlord exodus</a:t>
            </a:r>
            <a:endParaRPr lang="en-GB" dirty="0">
              <a:solidFill>
                <a:schemeClr val="bg1"/>
              </a:solidFill>
            </a:endParaRPr>
          </a:p>
        </p:txBody>
      </p:sp>
      <p:sp>
        <p:nvSpPr>
          <p:cNvPr id="4" name="TextBox 3">
            <a:extLst>
              <a:ext uri="{FF2B5EF4-FFF2-40B4-BE49-F238E27FC236}">
                <a16:creationId xmlns:a16="http://schemas.microsoft.com/office/drawing/2014/main" id="{EED85B26-B1AF-BBCA-5B91-1A79CE1A0274}"/>
              </a:ext>
            </a:extLst>
          </p:cNvPr>
          <p:cNvSpPr txBox="1"/>
          <p:nvPr/>
        </p:nvSpPr>
        <p:spPr>
          <a:xfrm>
            <a:off x="686618" y="1647705"/>
            <a:ext cx="7471317" cy="3262432"/>
          </a:xfrm>
          <a:prstGeom prst="rect">
            <a:avLst/>
          </a:prstGeom>
          <a:noFill/>
        </p:spPr>
        <p:txBody>
          <a:bodyPr wrap="square" rtlCol="0">
            <a:spAutoFit/>
          </a:bodyPr>
          <a:lstStyle/>
          <a:p>
            <a:r>
              <a:rPr lang="en-US" sz="1600" dirty="0"/>
              <a:t>The implementation of the </a:t>
            </a:r>
            <a:r>
              <a:rPr lang="en-US" sz="1600" dirty="0">
                <a:hlinkClick r:id="rId2"/>
              </a:rPr>
              <a:t>Renters’ Rights Act</a:t>
            </a:r>
            <a:r>
              <a:rPr lang="en-US" sz="1600" dirty="0"/>
              <a:t> on </a:t>
            </a:r>
            <a:r>
              <a:rPr lang="en-US" sz="1600" b="1" dirty="0"/>
              <a:t>May 1, 2026</a:t>
            </a:r>
            <a:r>
              <a:rPr lang="en-US" sz="1600" dirty="0"/>
              <a:t>, marks a major legislative shift:   The total ban on "no-fault" evictions is the single biggest factor expected to reduce the </a:t>
            </a:r>
            <a:r>
              <a:rPr lang="en-US" sz="1600" i="1" dirty="0"/>
              <a:t>flow</a:t>
            </a:r>
            <a:r>
              <a:rPr lang="en-US" sz="1600" dirty="0"/>
              <a:t> of people into homelessness over time.</a:t>
            </a:r>
          </a:p>
          <a:p>
            <a:endParaRPr lang="en-US" sz="1600" dirty="0"/>
          </a:p>
          <a:p>
            <a:r>
              <a:rPr lang="en-US" sz="1600" dirty="0"/>
              <a:t>Shrinking rental stock: Estimated </a:t>
            </a:r>
            <a:r>
              <a:rPr lang="en-US" sz="1600" b="1" dirty="0"/>
              <a:t>projected loss of 5% of all rental properties </a:t>
            </a:r>
            <a:r>
              <a:rPr lang="en-US" sz="1600" dirty="0"/>
              <a:t>by end of 2026</a:t>
            </a:r>
          </a:p>
          <a:p>
            <a:endParaRPr lang="en-US" sz="1600" dirty="0"/>
          </a:p>
          <a:p>
            <a:r>
              <a:rPr lang="en-US" sz="1600" dirty="0"/>
              <a:t>Surging sales instructions: In high demand areas homes listed </a:t>
            </a:r>
            <a:r>
              <a:rPr lang="en-US" sz="1600" b="1" dirty="0"/>
              <a:t>for sale surged by 17.6%</a:t>
            </a:r>
            <a:r>
              <a:rPr lang="en-US" sz="1600" dirty="0"/>
              <a:t>  whilst volumes of properties listed for </a:t>
            </a:r>
            <a:r>
              <a:rPr lang="en-US" sz="1600" b="1" dirty="0"/>
              <a:t>rent plunged by 21.7%</a:t>
            </a:r>
          </a:p>
          <a:p>
            <a:endParaRPr lang="en-US" sz="1600" dirty="0"/>
          </a:p>
          <a:p>
            <a:r>
              <a:rPr lang="en-US" sz="1600" dirty="0"/>
              <a:t>According to </a:t>
            </a:r>
            <a:r>
              <a:rPr lang="en-US" sz="1600" dirty="0" err="1"/>
              <a:t>TwentyEA</a:t>
            </a:r>
            <a:r>
              <a:rPr lang="en-US" sz="1600" dirty="0"/>
              <a:t> properties that have been actively rented in the last three years made </a:t>
            </a:r>
            <a:r>
              <a:rPr lang="en-US" sz="1600" b="1" dirty="0"/>
              <a:t>up 15.6% of all new housing market sales </a:t>
            </a:r>
            <a:r>
              <a:rPr lang="en-US" sz="1600" dirty="0"/>
              <a:t>instructions!</a:t>
            </a:r>
          </a:p>
          <a:p>
            <a:endParaRPr lang="en-GB" dirty="0"/>
          </a:p>
        </p:txBody>
      </p:sp>
    </p:spTree>
    <p:extLst>
      <p:ext uri="{BB962C8B-B14F-4D97-AF65-F5344CB8AC3E}">
        <p14:creationId xmlns:p14="http://schemas.microsoft.com/office/powerpoint/2010/main" val="3830263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B152-6F1E-27EC-8E14-C1662B8AD4C6}"/>
              </a:ext>
            </a:extLst>
          </p:cNvPr>
          <p:cNvSpPr>
            <a:spLocks noGrp="1"/>
          </p:cNvSpPr>
          <p:nvPr>
            <p:ph type="title"/>
          </p:nvPr>
        </p:nvSpPr>
        <p:spPr/>
        <p:txBody>
          <a:bodyPr>
            <a:normAutofit fontScale="90000"/>
          </a:bodyPr>
          <a:lstStyle/>
          <a:p>
            <a:r>
              <a:rPr lang="en-GB" dirty="0"/>
              <a:t>Future prognosis </a:t>
            </a:r>
            <a:br>
              <a:rPr lang="en-GB" dirty="0"/>
            </a:br>
            <a:br>
              <a:rPr lang="en-GB" dirty="0"/>
            </a:br>
            <a:endParaRPr lang="en-GB" dirty="0"/>
          </a:p>
        </p:txBody>
      </p:sp>
      <p:pic>
        <p:nvPicPr>
          <p:cNvPr id="2050" name="Picture 2" descr="Image of a graph lightbox">
            <a:extLst>
              <a:ext uri="{FF2B5EF4-FFF2-40B4-BE49-F238E27FC236}">
                <a16:creationId xmlns:a16="http://schemas.microsoft.com/office/drawing/2014/main" id="{72174CF1-F922-CD0F-8B2E-5628906A3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560" y="534602"/>
            <a:ext cx="4538313" cy="4074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21C6113-3C3F-E374-437A-454A60CF048D}"/>
              </a:ext>
            </a:extLst>
          </p:cNvPr>
          <p:cNvSpPr/>
          <p:nvPr/>
        </p:nvSpPr>
        <p:spPr>
          <a:xfrm>
            <a:off x="1154063" y="2007220"/>
            <a:ext cx="2072358" cy="2554545"/>
          </a:xfrm>
          <a:prstGeom prst="rect">
            <a:avLst/>
          </a:prstGeom>
          <a:noFill/>
        </p:spPr>
        <p:txBody>
          <a:bodyPr wrap="square" lIns="91440" tIns="45720" rIns="91440" bIns="45720">
            <a:spAutoFit/>
          </a:bodyPr>
          <a:lstStyle/>
          <a:p>
            <a:pPr algn="ctr"/>
            <a:r>
              <a:rPr lang="en-GB"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Or are we already here?</a:t>
            </a:r>
          </a:p>
        </p:txBody>
      </p:sp>
    </p:spTree>
    <p:extLst>
      <p:ext uri="{BB962C8B-B14F-4D97-AF65-F5344CB8AC3E}">
        <p14:creationId xmlns:p14="http://schemas.microsoft.com/office/powerpoint/2010/main" val="418623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58E3C-A983-7EBD-6C15-5E9F0D96FE88}"/>
              </a:ext>
            </a:extLst>
          </p:cNvPr>
          <p:cNvSpPr>
            <a:spLocks noGrp="1"/>
          </p:cNvSpPr>
          <p:nvPr>
            <p:ph type="title"/>
          </p:nvPr>
        </p:nvSpPr>
        <p:spPr/>
        <p:txBody>
          <a:bodyPr>
            <a:normAutofit fontScale="90000"/>
          </a:bodyPr>
          <a:lstStyle/>
          <a:p>
            <a:r>
              <a:rPr lang="en-GB" dirty="0"/>
              <a:t>Success Models</a:t>
            </a:r>
            <a:br>
              <a:rPr lang="en-GB" dirty="0"/>
            </a:br>
            <a:r>
              <a:rPr lang="en-GB" dirty="0"/>
              <a:t>Housing First</a:t>
            </a:r>
            <a:br>
              <a:rPr lang="en-GB" dirty="0"/>
            </a:br>
            <a:endParaRPr lang="en-GB" dirty="0"/>
          </a:p>
        </p:txBody>
      </p:sp>
      <p:pic>
        <p:nvPicPr>
          <p:cNvPr id="3074" name="Picture 2" descr="Graph image">
            <a:extLst>
              <a:ext uri="{FF2B5EF4-FFF2-40B4-BE49-F238E27FC236}">
                <a16:creationId xmlns:a16="http://schemas.microsoft.com/office/drawing/2014/main" id="{57890F55-0C1C-B2F4-4252-89F281293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17" y="868441"/>
            <a:ext cx="5115183" cy="2669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725573-B454-E9EC-E7AD-EB08F8AE1C3C}"/>
              </a:ext>
            </a:extLst>
          </p:cNvPr>
          <p:cNvSpPr txBox="1"/>
          <p:nvPr/>
        </p:nvSpPr>
        <p:spPr>
          <a:xfrm>
            <a:off x="311700" y="1776464"/>
            <a:ext cx="3085171" cy="2677656"/>
          </a:xfrm>
          <a:prstGeom prst="rect">
            <a:avLst/>
          </a:prstGeom>
          <a:noFill/>
        </p:spPr>
        <p:txBody>
          <a:bodyPr wrap="square" rtlCol="0">
            <a:spAutoFit/>
          </a:bodyPr>
          <a:lstStyle/>
          <a:p>
            <a:r>
              <a:rPr lang="en-GB" dirty="0"/>
              <a:t>Familiar to us in the UK</a:t>
            </a:r>
          </a:p>
          <a:p>
            <a:endParaRPr lang="en-GB" dirty="0"/>
          </a:p>
          <a:p>
            <a:r>
              <a:rPr lang="en-GB" dirty="0"/>
              <a:t>Model for chronic and complex needs</a:t>
            </a:r>
          </a:p>
          <a:p>
            <a:endParaRPr lang="en-GB" dirty="0"/>
          </a:p>
          <a:p>
            <a:r>
              <a:rPr lang="en-GB" dirty="0"/>
              <a:t>Puts housing at the start of the journey </a:t>
            </a:r>
          </a:p>
          <a:p>
            <a:endParaRPr lang="en-GB" u="sng" dirty="0"/>
          </a:p>
          <a:p>
            <a:r>
              <a:rPr lang="en-GB" u="sng" dirty="0"/>
              <a:t>National pilots sho</a:t>
            </a:r>
            <a:r>
              <a:rPr lang="en-GB" dirty="0"/>
              <a:t>w sustainment  rate of 80-90% </a:t>
            </a:r>
          </a:p>
          <a:p>
            <a:endParaRPr lang="en-GB" dirty="0"/>
          </a:p>
          <a:p>
            <a:r>
              <a:rPr lang="en-GB" dirty="0"/>
              <a:t>Savings across the whole system </a:t>
            </a:r>
          </a:p>
        </p:txBody>
      </p:sp>
    </p:spTree>
    <p:extLst>
      <p:ext uri="{BB962C8B-B14F-4D97-AF65-F5344CB8AC3E}">
        <p14:creationId xmlns:p14="http://schemas.microsoft.com/office/powerpoint/2010/main" val="66058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1AA0-3E15-68A6-E2C9-2E18A02B19EB}"/>
              </a:ext>
            </a:extLst>
          </p:cNvPr>
          <p:cNvSpPr>
            <a:spLocks noGrp="1"/>
          </p:cNvSpPr>
          <p:nvPr>
            <p:ph type="title"/>
          </p:nvPr>
        </p:nvSpPr>
        <p:spPr/>
        <p:txBody>
          <a:bodyPr>
            <a:normAutofit fontScale="90000"/>
          </a:bodyPr>
          <a:lstStyle/>
          <a:p>
            <a:r>
              <a:rPr lang="en-GB" dirty="0"/>
              <a:t>Success Models</a:t>
            </a:r>
            <a:br>
              <a:rPr lang="en-GB" dirty="0"/>
            </a:br>
            <a:r>
              <a:rPr lang="en-GB" dirty="0"/>
              <a:t>Upstream Prevention the Geelong Project</a:t>
            </a:r>
          </a:p>
        </p:txBody>
      </p:sp>
      <p:sp>
        <p:nvSpPr>
          <p:cNvPr id="3" name="TextBox 2">
            <a:extLst>
              <a:ext uri="{FF2B5EF4-FFF2-40B4-BE49-F238E27FC236}">
                <a16:creationId xmlns:a16="http://schemas.microsoft.com/office/drawing/2014/main" id="{F325A24C-67AF-8680-1D08-05D15A3051EC}"/>
              </a:ext>
            </a:extLst>
          </p:cNvPr>
          <p:cNvSpPr txBox="1"/>
          <p:nvPr/>
        </p:nvSpPr>
        <p:spPr>
          <a:xfrm>
            <a:off x="457943" y="1805375"/>
            <a:ext cx="1273321" cy="2893100"/>
          </a:xfrm>
          <a:prstGeom prst="rect">
            <a:avLst/>
          </a:prstGeom>
          <a:noFill/>
        </p:spPr>
        <p:txBody>
          <a:bodyPr wrap="square" rtlCol="0">
            <a:spAutoFit/>
          </a:bodyPr>
          <a:lstStyle/>
          <a:p>
            <a:r>
              <a:rPr lang="en-US" dirty="0"/>
              <a:t>A world-renowned early intervention model launched in Geelong, Australia, that aims to stop youth homelessness </a:t>
            </a:r>
            <a:r>
              <a:rPr lang="en-US" i="1" dirty="0"/>
              <a:t>before</a:t>
            </a:r>
            <a:r>
              <a:rPr lang="en-US" dirty="0"/>
              <a:t> it occurs. </a:t>
            </a:r>
            <a:endParaRPr lang="en-GB" dirty="0"/>
          </a:p>
        </p:txBody>
      </p:sp>
      <p:sp>
        <p:nvSpPr>
          <p:cNvPr id="4" name="TextBox 3">
            <a:extLst>
              <a:ext uri="{FF2B5EF4-FFF2-40B4-BE49-F238E27FC236}">
                <a16:creationId xmlns:a16="http://schemas.microsoft.com/office/drawing/2014/main" id="{2314D39F-9447-D83D-299E-8734760F9E45}"/>
              </a:ext>
            </a:extLst>
          </p:cNvPr>
          <p:cNvSpPr txBox="1"/>
          <p:nvPr/>
        </p:nvSpPr>
        <p:spPr>
          <a:xfrm>
            <a:off x="2460702" y="1805375"/>
            <a:ext cx="1449659" cy="2893100"/>
          </a:xfrm>
          <a:prstGeom prst="rect">
            <a:avLst/>
          </a:prstGeom>
          <a:noFill/>
        </p:spPr>
        <p:txBody>
          <a:bodyPr wrap="square" rtlCol="0">
            <a:spAutoFit/>
          </a:bodyPr>
          <a:lstStyle/>
          <a:p>
            <a:r>
              <a:rPr lang="en-US" dirty="0"/>
              <a:t>The project works directly within secondary schools using data-driven screening to identify at-risk youth and wrap supportive services around them and their families</a:t>
            </a:r>
            <a:endParaRPr lang="en-GB" dirty="0"/>
          </a:p>
        </p:txBody>
      </p:sp>
      <p:sp>
        <p:nvSpPr>
          <p:cNvPr id="5" name="TextBox 4">
            <a:extLst>
              <a:ext uri="{FF2B5EF4-FFF2-40B4-BE49-F238E27FC236}">
                <a16:creationId xmlns:a16="http://schemas.microsoft.com/office/drawing/2014/main" id="{BF994B79-DDB5-DF24-31AF-A830C54B2AFB}"/>
              </a:ext>
            </a:extLst>
          </p:cNvPr>
          <p:cNvSpPr txBox="1"/>
          <p:nvPr/>
        </p:nvSpPr>
        <p:spPr>
          <a:xfrm>
            <a:off x="4274635" y="1805375"/>
            <a:ext cx="2096429" cy="3108543"/>
          </a:xfrm>
          <a:prstGeom prst="rect">
            <a:avLst/>
          </a:prstGeom>
          <a:noFill/>
        </p:spPr>
        <p:txBody>
          <a:bodyPr wrap="square" rtlCol="0">
            <a:spAutoFit/>
          </a:bodyPr>
          <a:lstStyle/>
          <a:p>
            <a:r>
              <a:rPr lang="en-US" dirty="0"/>
              <a:t>This pioneering framework—known as the </a:t>
            </a:r>
            <a:r>
              <a:rPr lang="en-US" b="1" dirty="0"/>
              <a:t>Community of Schools and Services (COSS) model</a:t>
            </a:r>
            <a:r>
              <a:rPr lang="en-US" dirty="0"/>
              <a:t>—has been so effective that it has been globally adapted, including by the youth homelessness charity </a:t>
            </a:r>
            <a:r>
              <a:rPr lang="en-US" dirty="0">
                <a:hlinkClick r:id="rId2"/>
              </a:rPr>
              <a:t>Centrepoint in England</a:t>
            </a:r>
            <a:r>
              <a:rPr lang="en-US" dirty="0"/>
              <a:t> and </a:t>
            </a:r>
            <a:r>
              <a:rPr lang="en-US" dirty="0" err="1">
                <a:hlinkClick r:id="rId3"/>
              </a:rPr>
              <a:t>Llamau</a:t>
            </a:r>
            <a:r>
              <a:rPr lang="en-US" dirty="0">
                <a:hlinkClick r:id="rId3"/>
              </a:rPr>
              <a:t> in Wales</a:t>
            </a:r>
            <a:r>
              <a:rPr lang="en-US" dirty="0"/>
              <a:t> under the "Upstream" initiative.</a:t>
            </a:r>
          </a:p>
          <a:p>
            <a:endParaRPr lang="en-GB" dirty="0"/>
          </a:p>
        </p:txBody>
      </p:sp>
      <p:sp>
        <p:nvSpPr>
          <p:cNvPr id="6" name="TextBox 5">
            <a:extLst>
              <a:ext uri="{FF2B5EF4-FFF2-40B4-BE49-F238E27FC236}">
                <a16:creationId xmlns:a16="http://schemas.microsoft.com/office/drawing/2014/main" id="{24CD2CF6-49FC-7C9F-263F-2BB6D7270947}"/>
              </a:ext>
            </a:extLst>
          </p:cNvPr>
          <p:cNvSpPr txBox="1"/>
          <p:nvPr/>
        </p:nvSpPr>
        <p:spPr>
          <a:xfrm>
            <a:off x="6980665" y="1805375"/>
            <a:ext cx="1233882" cy="2677656"/>
          </a:xfrm>
          <a:prstGeom prst="rect">
            <a:avLst/>
          </a:prstGeom>
          <a:noFill/>
        </p:spPr>
        <p:txBody>
          <a:bodyPr wrap="square" rtlCol="0">
            <a:spAutoFit/>
          </a:bodyPr>
          <a:lstStyle/>
          <a:p>
            <a:r>
              <a:rPr lang="en-US" dirty="0"/>
              <a:t>The project abandons traditional self-referral (waiting for a student to ask for help) and replaces it with proactive, universal screening.</a:t>
            </a:r>
            <a:endParaRPr lang="en-GB" dirty="0"/>
          </a:p>
        </p:txBody>
      </p:sp>
      <p:sp>
        <p:nvSpPr>
          <p:cNvPr id="7" name="Arrow: Right 6">
            <a:extLst>
              <a:ext uri="{FF2B5EF4-FFF2-40B4-BE49-F238E27FC236}">
                <a16:creationId xmlns:a16="http://schemas.microsoft.com/office/drawing/2014/main" id="{07E02213-570C-F981-1D72-1EF391FBA845}"/>
              </a:ext>
            </a:extLst>
          </p:cNvPr>
          <p:cNvSpPr/>
          <p:nvPr/>
        </p:nvSpPr>
        <p:spPr>
          <a:xfrm>
            <a:off x="1738699" y="2875014"/>
            <a:ext cx="5947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091E329D-041A-10F4-FC8F-4123D75137F5}"/>
              </a:ext>
            </a:extLst>
          </p:cNvPr>
          <p:cNvSpPr/>
          <p:nvPr/>
        </p:nvSpPr>
        <p:spPr>
          <a:xfrm>
            <a:off x="3679904" y="2901887"/>
            <a:ext cx="5947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70B9011F-7327-F38F-0BD2-E0478EEDF523}"/>
              </a:ext>
            </a:extLst>
          </p:cNvPr>
          <p:cNvSpPr/>
          <p:nvPr/>
        </p:nvSpPr>
        <p:spPr>
          <a:xfrm>
            <a:off x="6329284" y="2901887"/>
            <a:ext cx="59473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683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102C-CAEF-AFD6-E782-013966EB74FF}"/>
              </a:ext>
            </a:extLst>
          </p:cNvPr>
          <p:cNvSpPr>
            <a:spLocks noGrp="1"/>
          </p:cNvSpPr>
          <p:nvPr>
            <p:ph type="title"/>
          </p:nvPr>
        </p:nvSpPr>
        <p:spPr/>
        <p:txBody>
          <a:bodyPr>
            <a:normAutofit fontScale="90000"/>
          </a:bodyPr>
          <a:lstStyle/>
          <a:p>
            <a:r>
              <a:rPr lang="en-GB" dirty="0">
                <a:highlight>
                  <a:srgbClr val="FF9800"/>
                </a:highlight>
              </a:rPr>
              <a:t>About Crisis</a:t>
            </a:r>
            <a:endParaRPr lang="en-GB" dirty="0"/>
          </a:p>
        </p:txBody>
      </p:sp>
      <p:sp>
        <p:nvSpPr>
          <p:cNvPr id="4" name="TextBox 3">
            <a:extLst>
              <a:ext uri="{FF2B5EF4-FFF2-40B4-BE49-F238E27FC236}">
                <a16:creationId xmlns:a16="http://schemas.microsoft.com/office/drawing/2014/main" id="{D44E2293-BE65-917E-3D77-ADEDE7F9E1C5}"/>
              </a:ext>
            </a:extLst>
          </p:cNvPr>
          <p:cNvSpPr txBox="1"/>
          <p:nvPr/>
        </p:nvSpPr>
        <p:spPr>
          <a:xfrm>
            <a:off x="558949" y="1376671"/>
            <a:ext cx="81358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a:p>
            <a:endParaRPr lang="en-GB" dirty="0"/>
          </a:p>
          <a:p>
            <a:endParaRPr lang="en-GB" dirty="0"/>
          </a:p>
          <a:p>
            <a:endParaRPr lang="en-GB" sz="1200" dirty="0">
              <a:solidFill>
                <a:srgbClr val="001D35"/>
              </a:solidFill>
              <a:highlight>
                <a:srgbClr val="F5F5F5"/>
              </a:highlight>
            </a:endParaRPr>
          </a:p>
        </p:txBody>
      </p:sp>
      <p:sp>
        <p:nvSpPr>
          <p:cNvPr id="5" name="TextBox 4">
            <a:extLst>
              <a:ext uri="{FF2B5EF4-FFF2-40B4-BE49-F238E27FC236}">
                <a16:creationId xmlns:a16="http://schemas.microsoft.com/office/drawing/2014/main" id="{16D8851E-7D16-D29D-F8D4-5A543847E345}"/>
              </a:ext>
            </a:extLst>
          </p:cNvPr>
          <p:cNvSpPr txBox="1"/>
          <p:nvPr/>
        </p:nvSpPr>
        <p:spPr>
          <a:xfrm>
            <a:off x="639337" y="1515840"/>
            <a:ext cx="3375102" cy="2862322"/>
          </a:xfrm>
          <a:prstGeom prst="rect">
            <a:avLst/>
          </a:prstGeom>
          <a:noFill/>
        </p:spPr>
        <p:txBody>
          <a:bodyPr wrap="square" rtlCol="0">
            <a:spAutoFit/>
          </a:bodyPr>
          <a:lstStyle/>
          <a:p>
            <a:r>
              <a:rPr lang="en-US" sz="1800" b="1" dirty="0"/>
              <a:t>Crisis UK</a:t>
            </a:r>
            <a:r>
              <a:rPr lang="en-US" sz="1800" dirty="0"/>
              <a:t> is the national charity for homeless people, dedicated to ending homelessness across England, Scotland, and Wales. We provide life-changing direct support while simultaneously campaigning for the systemic changes needed to solve the issue permanently.</a:t>
            </a:r>
            <a:endParaRPr lang="en-GB" sz="1800" dirty="0"/>
          </a:p>
        </p:txBody>
      </p:sp>
      <p:pic>
        <p:nvPicPr>
          <p:cNvPr id="7" name="Picture 6" descr="A high angle view of a small town&#10;&#10;AI-generated content may be incorrect.">
            <a:extLst>
              <a:ext uri="{FF2B5EF4-FFF2-40B4-BE49-F238E27FC236}">
                <a16:creationId xmlns:a16="http://schemas.microsoft.com/office/drawing/2014/main" id="{FF3C24F3-96CC-6908-639D-9CDC62B8507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48664" y="1515840"/>
            <a:ext cx="4527296" cy="2886151"/>
          </a:xfrm>
          <a:prstGeom prst="rect">
            <a:avLst/>
          </a:prstGeom>
        </p:spPr>
      </p:pic>
    </p:spTree>
    <p:extLst>
      <p:ext uri="{BB962C8B-B14F-4D97-AF65-F5344CB8AC3E}">
        <p14:creationId xmlns:p14="http://schemas.microsoft.com/office/powerpoint/2010/main" val="347266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50A1-17AB-A866-FFAE-660B914E826B}"/>
              </a:ext>
            </a:extLst>
          </p:cNvPr>
          <p:cNvSpPr>
            <a:spLocks noGrp="1"/>
          </p:cNvSpPr>
          <p:nvPr>
            <p:ph type="title"/>
          </p:nvPr>
        </p:nvSpPr>
        <p:spPr/>
        <p:txBody>
          <a:bodyPr>
            <a:normAutofit fontScale="90000"/>
          </a:bodyPr>
          <a:lstStyle/>
          <a:p>
            <a:r>
              <a:rPr lang="en-GB" dirty="0"/>
              <a:t>Success Models</a:t>
            </a:r>
            <a:br>
              <a:rPr lang="en-GB" dirty="0"/>
            </a:br>
            <a:r>
              <a:rPr lang="en-GB" dirty="0"/>
              <a:t>Upstream Prevention the Geelong Project</a:t>
            </a:r>
          </a:p>
        </p:txBody>
      </p:sp>
      <p:sp>
        <p:nvSpPr>
          <p:cNvPr id="3" name="TextBox 2">
            <a:extLst>
              <a:ext uri="{FF2B5EF4-FFF2-40B4-BE49-F238E27FC236}">
                <a16:creationId xmlns:a16="http://schemas.microsoft.com/office/drawing/2014/main" id="{17EF00A5-25AF-414C-522E-01022D77C214}"/>
              </a:ext>
            </a:extLst>
          </p:cNvPr>
          <p:cNvSpPr txBox="1"/>
          <p:nvPr/>
        </p:nvSpPr>
        <p:spPr>
          <a:xfrm>
            <a:off x="397653" y="2025954"/>
            <a:ext cx="2589387" cy="1600438"/>
          </a:xfrm>
          <a:prstGeom prst="rect">
            <a:avLst/>
          </a:prstGeom>
          <a:noFill/>
        </p:spPr>
        <p:txBody>
          <a:bodyPr wrap="square" rtlCol="0">
            <a:spAutoFit/>
          </a:bodyPr>
          <a:lstStyle/>
          <a:p>
            <a:r>
              <a:rPr lang="en-GB" dirty="0"/>
              <a:t>Three core pillars of the model</a:t>
            </a:r>
          </a:p>
          <a:p>
            <a:endParaRPr lang="en-GB" dirty="0"/>
          </a:p>
          <a:p>
            <a:r>
              <a:rPr lang="en-GB" dirty="0"/>
              <a:t>Universal screening</a:t>
            </a:r>
          </a:p>
          <a:p>
            <a:endParaRPr lang="en-GB" dirty="0"/>
          </a:p>
          <a:p>
            <a:r>
              <a:rPr lang="en-GB" dirty="0"/>
              <a:t>Whole family focus</a:t>
            </a:r>
          </a:p>
          <a:p>
            <a:endParaRPr lang="en-GB" dirty="0"/>
          </a:p>
          <a:p>
            <a:r>
              <a:rPr lang="en-GB" dirty="0"/>
              <a:t>Coordinated Support pool </a:t>
            </a:r>
          </a:p>
        </p:txBody>
      </p:sp>
      <p:pic>
        <p:nvPicPr>
          <p:cNvPr id="4098" name="Picture 2" descr="Image of a graph lightbox">
            <a:extLst>
              <a:ext uri="{FF2B5EF4-FFF2-40B4-BE49-F238E27FC236}">
                <a16:creationId xmlns:a16="http://schemas.microsoft.com/office/drawing/2014/main" id="{82420809-18CE-B050-AC37-7589CC78D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040" y="1703960"/>
            <a:ext cx="5291328" cy="279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57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887DE-CC6A-B979-973C-0AA50DE583D0}"/>
              </a:ext>
            </a:extLst>
          </p:cNvPr>
          <p:cNvSpPr>
            <a:spLocks noGrp="1"/>
          </p:cNvSpPr>
          <p:nvPr>
            <p:ph type="title"/>
          </p:nvPr>
        </p:nvSpPr>
        <p:spPr/>
        <p:txBody>
          <a:bodyPr>
            <a:normAutofit fontScale="90000"/>
          </a:bodyPr>
          <a:lstStyle/>
          <a:p>
            <a:r>
              <a:rPr lang="en-GB" dirty="0"/>
              <a:t>Success Models</a:t>
            </a:r>
            <a:br>
              <a:rPr lang="en-GB" dirty="0"/>
            </a:br>
            <a:r>
              <a:rPr lang="en-GB" dirty="0"/>
              <a:t>Built for Zero</a:t>
            </a:r>
          </a:p>
        </p:txBody>
      </p:sp>
      <p:sp>
        <p:nvSpPr>
          <p:cNvPr id="3" name="TextBox 2">
            <a:extLst>
              <a:ext uri="{FF2B5EF4-FFF2-40B4-BE49-F238E27FC236}">
                <a16:creationId xmlns:a16="http://schemas.microsoft.com/office/drawing/2014/main" id="{507BF8B0-E7D4-3B78-C996-7ED0BB3C64F7}"/>
              </a:ext>
            </a:extLst>
          </p:cNvPr>
          <p:cNvSpPr txBox="1"/>
          <p:nvPr/>
        </p:nvSpPr>
        <p:spPr>
          <a:xfrm>
            <a:off x="311700" y="1805375"/>
            <a:ext cx="8369004" cy="2462213"/>
          </a:xfrm>
          <a:prstGeom prst="rect">
            <a:avLst/>
          </a:prstGeom>
          <a:noFill/>
        </p:spPr>
        <p:txBody>
          <a:bodyPr wrap="square" rtlCol="0">
            <a:spAutoFit/>
          </a:bodyPr>
          <a:lstStyle/>
          <a:p>
            <a:r>
              <a:rPr lang="en-US" b="1" dirty="0"/>
              <a:t>Built for Zero</a:t>
            </a:r>
            <a:r>
              <a:rPr lang="en-US" dirty="0"/>
              <a:t> is a rigorous, data-driven systems-change model originated in the US and piloted across the UK by the national housing charity </a:t>
            </a:r>
            <a:r>
              <a:rPr lang="en-US" dirty="0">
                <a:hlinkClick r:id="rId2"/>
              </a:rPr>
              <a:t>Crisis</a:t>
            </a:r>
            <a:r>
              <a:rPr lang="en-US" dirty="0"/>
              <a:t>. </a:t>
            </a:r>
          </a:p>
          <a:p>
            <a:endParaRPr lang="en-US" dirty="0"/>
          </a:p>
          <a:p>
            <a:r>
              <a:rPr lang="en-US" dirty="0"/>
              <a:t>The core philosophy is that </a:t>
            </a:r>
            <a:r>
              <a:rPr lang="en-US" b="1" dirty="0"/>
              <a:t>homelessness is a solvable systemic failure</a:t>
            </a:r>
            <a:r>
              <a:rPr lang="en-US" dirty="0"/>
              <a:t>, not an individual choice. Instead of managing the crisis through siloed </a:t>
            </a:r>
            <a:r>
              <a:rPr lang="en-US" dirty="0" err="1"/>
              <a:t>organisations</a:t>
            </a:r>
            <a:r>
              <a:rPr lang="en-US" dirty="0"/>
              <a:t>, Built for Zero brings local councils, health services, and charities together to coordinate a localized framework aimed at driving specific homelessness cohorts down to zero.</a:t>
            </a:r>
          </a:p>
          <a:p>
            <a:endParaRPr lang="en-US" dirty="0"/>
          </a:p>
          <a:p>
            <a:r>
              <a:rPr lang="en-US" dirty="0"/>
              <a:t>Current homelessness systems cannot cope with the conditions in which they now operate.   Taking a </a:t>
            </a:r>
            <a:r>
              <a:rPr lang="en-US" dirty="0" err="1"/>
              <a:t>cohorted</a:t>
            </a:r>
            <a:r>
              <a:rPr lang="en-US" dirty="0"/>
              <a:t> approach to change Built for Zero strives to small scale test big ideas and slowly implement them if they are successful.</a:t>
            </a:r>
            <a:endParaRPr lang="en-GB" dirty="0"/>
          </a:p>
        </p:txBody>
      </p:sp>
    </p:spTree>
    <p:extLst>
      <p:ext uri="{BB962C8B-B14F-4D97-AF65-F5344CB8AC3E}">
        <p14:creationId xmlns:p14="http://schemas.microsoft.com/office/powerpoint/2010/main" val="4260187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B8C-21A1-533B-2A5F-132EEC0562E7}"/>
              </a:ext>
            </a:extLst>
          </p:cNvPr>
          <p:cNvSpPr>
            <a:spLocks noGrp="1"/>
          </p:cNvSpPr>
          <p:nvPr>
            <p:ph type="title"/>
          </p:nvPr>
        </p:nvSpPr>
        <p:spPr/>
        <p:txBody>
          <a:bodyPr>
            <a:normAutofit fontScale="90000"/>
          </a:bodyPr>
          <a:lstStyle/>
          <a:p>
            <a:r>
              <a:rPr lang="en-GB" dirty="0"/>
              <a:t>Success Models</a:t>
            </a:r>
            <a:br>
              <a:rPr lang="en-GB" dirty="0"/>
            </a:br>
            <a:r>
              <a:rPr lang="en-GB" dirty="0"/>
              <a:t>Built for Zero</a:t>
            </a:r>
          </a:p>
        </p:txBody>
      </p:sp>
      <p:pic>
        <p:nvPicPr>
          <p:cNvPr id="5122" name="Picture 2" descr="Image of a graph lightbox">
            <a:extLst>
              <a:ext uri="{FF2B5EF4-FFF2-40B4-BE49-F238E27FC236}">
                <a16:creationId xmlns:a16="http://schemas.microsoft.com/office/drawing/2014/main" id="{0A98CA45-D5D8-EF8C-50F6-B824699B7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88" y="1604882"/>
            <a:ext cx="6570337" cy="325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64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3353-0711-8B6C-9B66-9D9FA5B40E8A}"/>
              </a:ext>
            </a:extLst>
          </p:cNvPr>
          <p:cNvSpPr>
            <a:spLocks noGrp="1"/>
          </p:cNvSpPr>
          <p:nvPr>
            <p:ph type="title"/>
          </p:nvPr>
        </p:nvSpPr>
        <p:spPr/>
        <p:txBody>
          <a:bodyPr>
            <a:normAutofit fontScale="90000"/>
          </a:bodyPr>
          <a:lstStyle/>
          <a:p>
            <a:r>
              <a:rPr lang="en-GB" dirty="0"/>
              <a:t>Success Models</a:t>
            </a:r>
            <a:br>
              <a:rPr lang="en-GB" dirty="0"/>
            </a:br>
            <a:r>
              <a:rPr lang="en-GB" dirty="0"/>
              <a:t>	</a:t>
            </a:r>
          </a:p>
        </p:txBody>
      </p:sp>
      <p:graphicFrame>
        <p:nvGraphicFramePr>
          <p:cNvPr id="3" name="Diagram 2">
            <a:extLst>
              <a:ext uri="{FF2B5EF4-FFF2-40B4-BE49-F238E27FC236}">
                <a16:creationId xmlns:a16="http://schemas.microsoft.com/office/drawing/2014/main" id="{9C728DE4-1258-C0FF-1243-EB2B390F8C95}"/>
              </a:ext>
            </a:extLst>
          </p:cNvPr>
          <p:cNvGraphicFramePr/>
          <p:nvPr>
            <p:extLst>
              <p:ext uri="{D42A27DB-BD31-4B8C-83A1-F6EECF244321}">
                <p14:modId xmlns:p14="http://schemas.microsoft.com/office/powerpoint/2010/main" val="2978279418"/>
              </p:ext>
            </p:extLst>
          </p:nvPr>
        </p:nvGraphicFramePr>
        <p:xfrm>
          <a:off x="1524000" y="1360449"/>
          <a:ext cx="5977054" cy="324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43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5F51-BBEC-546D-D349-32417E21349C}"/>
              </a:ext>
            </a:extLst>
          </p:cNvPr>
          <p:cNvSpPr>
            <a:spLocks noGrp="1"/>
          </p:cNvSpPr>
          <p:nvPr>
            <p:ph type="title"/>
          </p:nvPr>
        </p:nvSpPr>
        <p:spPr/>
        <p:txBody>
          <a:bodyPr>
            <a:normAutofit fontScale="90000"/>
          </a:bodyPr>
          <a:lstStyle/>
          <a:p>
            <a:r>
              <a:rPr lang="en-GB" dirty="0"/>
              <a:t>Turning the tide and building resilience</a:t>
            </a:r>
          </a:p>
        </p:txBody>
      </p:sp>
      <p:sp>
        <p:nvSpPr>
          <p:cNvPr id="3" name="TextBox 2">
            <a:extLst>
              <a:ext uri="{FF2B5EF4-FFF2-40B4-BE49-F238E27FC236}">
                <a16:creationId xmlns:a16="http://schemas.microsoft.com/office/drawing/2014/main" id="{5F72CE68-32C5-CF2B-C490-2311421997C5}"/>
              </a:ext>
            </a:extLst>
          </p:cNvPr>
          <p:cNvSpPr txBox="1"/>
          <p:nvPr/>
        </p:nvSpPr>
        <p:spPr>
          <a:xfrm>
            <a:off x="683941" y="1635512"/>
            <a:ext cx="5739161" cy="2677656"/>
          </a:xfrm>
          <a:prstGeom prst="rect">
            <a:avLst/>
          </a:prstGeom>
          <a:noFill/>
        </p:spPr>
        <p:txBody>
          <a:bodyPr wrap="square" rtlCol="0">
            <a:spAutoFit/>
          </a:bodyPr>
          <a:lstStyle/>
          <a:p>
            <a:r>
              <a:rPr lang="en-US" b="1" dirty="0"/>
              <a:t>1. Widening the "Outflow Pipe" (Boosting Social Housing Stock)</a:t>
            </a:r>
          </a:p>
          <a:p>
            <a:r>
              <a:rPr lang="en-US" dirty="0"/>
              <a:t>As demonstrated by the MHCLG housing deficit data, the UK currently sells roughly two council homes for every one it replaces.</a:t>
            </a:r>
          </a:p>
          <a:p>
            <a:endParaRPr lang="en-US" dirty="0"/>
          </a:p>
          <a:p>
            <a:r>
              <a:rPr lang="en-US" b="1" dirty="0"/>
              <a:t>The Action:</a:t>
            </a:r>
            <a:r>
              <a:rPr lang="en-US" dirty="0"/>
              <a:t> Protect existing social infrastructure by suspending or heavily restricting the Right to Buy scheme, as seen in Scotland and Wales.</a:t>
            </a:r>
          </a:p>
          <a:p>
            <a:endParaRPr lang="en-US" dirty="0"/>
          </a:p>
          <a:p>
            <a:r>
              <a:rPr lang="en-US" b="1" dirty="0"/>
              <a:t>The Target:</a:t>
            </a:r>
            <a:r>
              <a:rPr lang="en-US" dirty="0"/>
              <a:t> Implement long-term, multi-year funding injections to build a minimum of 90,000 social rent homes annually, widening the bottom exit of the funnel.</a:t>
            </a:r>
          </a:p>
          <a:p>
            <a:endParaRPr lang="en-GB" dirty="0"/>
          </a:p>
        </p:txBody>
      </p:sp>
    </p:spTree>
    <p:extLst>
      <p:ext uri="{BB962C8B-B14F-4D97-AF65-F5344CB8AC3E}">
        <p14:creationId xmlns:p14="http://schemas.microsoft.com/office/powerpoint/2010/main" val="3964065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571A-0BB1-A883-3449-25BF7A569824}"/>
              </a:ext>
            </a:extLst>
          </p:cNvPr>
          <p:cNvSpPr>
            <a:spLocks noGrp="1"/>
          </p:cNvSpPr>
          <p:nvPr>
            <p:ph type="title"/>
          </p:nvPr>
        </p:nvSpPr>
        <p:spPr/>
        <p:txBody>
          <a:bodyPr>
            <a:normAutofit fontScale="90000"/>
          </a:bodyPr>
          <a:lstStyle/>
          <a:p>
            <a:r>
              <a:rPr lang="en-GB" dirty="0"/>
              <a:t>Turning the tide and building resilience</a:t>
            </a:r>
          </a:p>
        </p:txBody>
      </p:sp>
      <p:sp>
        <p:nvSpPr>
          <p:cNvPr id="3" name="TextBox 2">
            <a:extLst>
              <a:ext uri="{FF2B5EF4-FFF2-40B4-BE49-F238E27FC236}">
                <a16:creationId xmlns:a16="http://schemas.microsoft.com/office/drawing/2014/main" id="{DCA08F3C-A6A1-F6BD-3573-1C7241B0EABA}"/>
              </a:ext>
            </a:extLst>
          </p:cNvPr>
          <p:cNvSpPr txBox="1"/>
          <p:nvPr/>
        </p:nvSpPr>
        <p:spPr>
          <a:xfrm>
            <a:off x="715760" y="1616481"/>
            <a:ext cx="7411844" cy="2462213"/>
          </a:xfrm>
          <a:prstGeom prst="rect">
            <a:avLst/>
          </a:prstGeom>
          <a:noFill/>
        </p:spPr>
        <p:txBody>
          <a:bodyPr wrap="square" rtlCol="0">
            <a:spAutoFit/>
          </a:bodyPr>
          <a:lstStyle/>
          <a:p>
            <a:r>
              <a:rPr lang="en-US" b="1" dirty="0"/>
              <a:t>Permanently unfreezing the Local Housing Allowance (LHA)</a:t>
            </a:r>
          </a:p>
          <a:p>
            <a:endParaRPr lang="en-US" b="1" dirty="0"/>
          </a:p>
          <a:p>
            <a:r>
              <a:rPr lang="en-US" dirty="0"/>
              <a:t>The ongoing freeze on LHA benefit rates creates an out-of-pocket shortfall of nearly £1,500 per year for low-income tenants, driving them directly into eviction.</a:t>
            </a:r>
          </a:p>
          <a:p>
            <a:endParaRPr lang="en-US" dirty="0"/>
          </a:p>
          <a:p>
            <a:r>
              <a:rPr lang="en-US" b="1" dirty="0"/>
              <a:t>The Action:</a:t>
            </a:r>
            <a:r>
              <a:rPr lang="en-US" dirty="0"/>
              <a:t> Pass legislation to permanently tie LHA rates to the true </a:t>
            </a:r>
            <a:r>
              <a:rPr lang="en-US" b="1" dirty="0"/>
              <a:t>30th percentile of local market rents</a:t>
            </a:r>
            <a:r>
              <a:rPr lang="en-US" dirty="0"/>
              <a:t>, updating the baseline automatically every financial year.</a:t>
            </a:r>
          </a:p>
          <a:p>
            <a:endParaRPr lang="en-US" dirty="0"/>
          </a:p>
          <a:p>
            <a:r>
              <a:rPr lang="en-US" b="1" dirty="0"/>
              <a:t>The Target:</a:t>
            </a:r>
            <a:r>
              <a:rPr lang="en-US" dirty="0"/>
              <a:t> Re-stabilize vulnerable private renters, ensuring that a single benefit claimant can afford to rent at least 30% of the active, local properties on the market.</a:t>
            </a:r>
          </a:p>
          <a:p>
            <a:endParaRPr lang="en-GB" dirty="0"/>
          </a:p>
        </p:txBody>
      </p:sp>
    </p:spTree>
    <p:extLst>
      <p:ext uri="{BB962C8B-B14F-4D97-AF65-F5344CB8AC3E}">
        <p14:creationId xmlns:p14="http://schemas.microsoft.com/office/powerpoint/2010/main" val="271891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8EEC-9EDF-C1FF-6C50-3423F9E7B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5F0D61-719B-7E33-B776-AE888ADB685B}"/>
              </a:ext>
            </a:extLst>
          </p:cNvPr>
          <p:cNvSpPr>
            <a:spLocks noGrp="1"/>
          </p:cNvSpPr>
          <p:nvPr>
            <p:ph type="title"/>
          </p:nvPr>
        </p:nvSpPr>
        <p:spPr/>
        <p:txBody>
          <a:bodyPr>
            <a:normAutofit fontScale="90000"/>
          </a:bodyPr>
          <a:lstStyle/>
          <a:p>
            <a:r>
              <a:rPr lang="en-GB" dirty="0"/>
              <a:t>Turning the tide and building resilience</a:t>
            </a:r>
          </a:p>
        </p:txBody>
      </p:sp>
      <p:sp>
        <p:nvSpPr>
          <p:cNvPr id="3" name="TextBox 2">
            <a:extLst>
              <a:ext uri="{FF2B5EF4-FFF2-40B4-BE49-F238E27FC236}">
                <a16:creationId xmlns:a16="http://schemas.microsoft.com/office/drawing/2014/main" id="{7EF548A8-94D6-5B4B-3A99-EF0E0AC038F1}"/>
              </a:ext>
            </a:extLst>
          </p:cNvPr>
          <p:cNvSpPr txBox="1"/>
          <p:nvPr/>
        </p:nvSpPr>
        <p:spPr>
          <a:xfrm>
            <a:off x="715760" y="1616481"/>
            <a:ext cx="7411844" cy="2031325"/>
          </a:xfrm>
          <a:prstGeom prst="rect">
            <a:avLst/>
          </a:prstGeom>
          <a:noFill/>
        </p:spPr>
        <p:txBody>
          <a:bodyPr wrap="square" rtlCol="0">
            <a:spAutoFit/>
          </a:bodyPr>
          <a:lstStyle/>
          <a:p>
            <a:r>
              <a:rPr lang="en-US" b="1" dirty="0"/>
              <a:t>National Expansion of Housing First</a:t>
            </a:r>
          </a:p>
          <a:p>
            <a:endParaRPr lang="en-US" b="1" dirty="0"/>
          </a:p>
          <a:p>
            <a:endParaRPr lang="en-US" b="1" dirty="0"/>
          </a:p>
          <a:p>
            <a:r>
              <a:rPr lang="en-US" b="1" dirty="0"/>
              <a:t>The Demand:</a:t>
            </a:r>
            <a:r>
              <a:rPr lang="en-US" dirty="0"/>
              <a:t> Crisis is campaigning for the government's long-term housing strategy to legislate and fully fund a </a:t>
            </a:r>
            <a:r>
              <a:rPr lang="en-US" b="1" dirty="0"/>
              <a:t>national rollout of the Housing First model</a:t>
            </a:r>
            <a:r>
              <a:rPr lang="en-US" dirty="0"/>
              <a:t>.</a:t>
            </a:r>
          </a:p>
          <a:p>
            <a:endParaRPr lang="en-US" dirty="0"/>
          </a:p>
          <a:p>
            <a:r>
              <a:rPr lang="en-US" b="1" dirty="0"/>
              <a:t>The Rationale:</a:t>
            </a:r>
            <a:r>
              <a:rPr lang="en-US" dirty="0"/>
              <a:t> While regional pilots have proven a 92% tenancy sustainment rate among chronic rough sleepers with complex needs, the strategy currently lacks a permanent, nationwide expansion framework</a:t>
            </a:r>
          </a:p>
        </p:txBody>
      </p:sp>
    </p:spTree>
    <p:extLst>
      <p:ext uri="{BB962C8B-B14F-4D97-AF65-F5344CB8AC3E}">
        <p14:creationId xmlns:p14="http://schemas.microsoft.com/office/powerpoint/2010/main" val="371699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8482A-E42C-7CAE-B77B-9A68A8D9E3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AE505-C04F-26DD-F6EA-9BD008017038}"/>
              </a:ext>
            </a:extLst>
          </p:cNvPr>
          <p:cNvSpPr>
            <a:spLocks noGrp="1"/>
          </p:cNvSpPr>
          <p:nvPr>
            <p:ph type="title"/>
          </p:nvPr>
        </p:nvSpPr>
        <p:spPr/>
        <p:txBody>
          <a:bodyPr>
            <a:normAutofit fontScale="90000"/>
          </a:bodyPr>
          <a:lstStyle/>
          <a:p>
            <a:r>
              <a:rPr lang="en-GB" dirty="0"/>
              <a:t>Turning the tide and building resilience</a:t>
            </a:r>
          </a:p>
        </p:txBody>
      </p:sp>
      <p:sp>
        <p:nvSpPr>
          <p:cNvPr id="3" name="TextBox 2">
            <a:extLst>
              <a:ext uri="{FF2B5EF4-FFF2-40B4-BE49-F238E27FC236}">
                <a16:creationId xmlns:a16="http://schemas.microsoft.com/office/drawing/2014/main" id="{9CFE23DE-E87E-FE23-2164-2A44FA261A44}"/>
              </a:ext>
            </a:extLst>
          </p:cNvPr>
          <p:cNvSpPr txBox="1"/>
          <p:nvPr/>
        </p:nvSpPr>
        <p:spPr>
          <a:xfrm>
            <a:off x="727952" y="1762785"/>
            <a:ext cx="7411844" cy="2246769"/>
          </a:xfrm>
          <a:prstGeom prst="rect">
            <a:avLst/>
          </a:prstGeom>
          <a:noFill/>
        </p:spPr>
        <p:txBody>
          <a:bodyPr wrap="square" rtlCol="0">
            <a:spAutoFit/>
          </a:bodyPr>
          <a:lstStyle/>
          <a:p>
            <a:r>
              <a:rPr lang="en-US" b="1" dirty="0"/>
              <a:t>Binding Social Housing Construction Guarantees</a:t>
            </a:r>
          </a:p>
          <a:p>
            <a:endParaRPr lang="en-US" b="1" dirty="0"/>
          </a:p>
          <a:p>
            <a:r>
              <a:rPr lang="en-US" b="1" dirty="0"/>
              <a:t>The Demand:</a:t>
            </a:r>
            <a:r>
              <a:rPr lang="en-US" dirty="0"/>
              <a:t> Crisis demands a statutory guarantee that a significant portion of the government’s housebuilding targets are legally ring-fenced as </a:t>
            </a:r>
            <a:r>
              <a:rPr lang="en-US" b="1" dirty="0"/>
              <a:t>social rent homes</a:t>
            </a:r>
            <a:r>
              <a:rPr lang="en-US" dirty="0"/>
              <a:t> allocated to those in the absolute greatest need.</a:t>
            </a:r>
          </a:p>
          <a:p>
            <a:endParaRPr lang="en-US" dirty="0"/>
          </a:p>
          <a:p>
            <a:r>
              <a:rPr lang="en-US" b="1" dirty="0"/>
              <a:t>The Rationale:</a:t>
            </a:r>
            <a:r>
              <a:rPr lang="en-US" dirty="0"/>
              <a:t> Although the state has pledged to invest in affordable housing delivery, the current strategy fails to specify the exact volume of homes that will be made available for rent to individuals trapped in temporary hostels and B&amp;Bs.</a:t>
            </a:r>
          </a:p>
          <a:p>
            <a:endParaRPr lang="en-US" dirty="0"/>
          </a:p>
        </p:txBody>
      </p:sp>
    </p:spTree>
    <p:extLst>
      <p:ext uri="{BB962C8B-B14F-4D97-AF65-F5344CB8AC3E}">
        <p14:creationId xmlns:p14="http://schemas.microsoft.com/office/powerpoint/2010/main" val="675029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84486-77C0-A8AD-35FF-DEFAB7F79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800939-C7EA-D250-55EC-B7AF0DCFC374}"/>
              </a:ext>
            </a:extLst>
          </p:cNvPr>
          <p:cNvSpPr>
            <a:spLocks noGrp="1"/>
          </p:cNvSpPr>
          <p:nvPr>
            <p:ph type="title"/>
          </p:nvPr>
        </p:nvSpPr>
        <p:spPr/>
        <p:txBody>
          <a:bodyPr>
            <a:normAutofit fontScale="90000"/>
          </a:bodyPr>
          <a:lstStyle/>
          <a:p>
            <a:r>
              <a:rPr lang="en-GB" dirty="0"/>
              <a:t>Turning the tide and building resilience</a:t>
            </a:r>
          </a:p>
        </p:txBody>
      </p:sp>
      <p:sp>
        <p:nvSpPr>
          <p:cNvPr id="3" name="TextBox 2">
            <a:extLst>
              <a:ext uri="{FF2B5EF4-FFF2-40B4-BE49-F238E27FC236}">
                <a16:creationId xmlns:a16="http://schemas.microsoft.com/office/drawing/2014/main" id="{C867C13B-6887-3254-36B1-5561D94400EC}"/>
              </a:ext>
            </a:extLst>
          </p:cNvPr>
          <p:cNvSpPr txBox="1"/>
          <p:nvPr/>
        </p:nvSpPr>
        <p:spPr>
          <a:xfrm>
            <a:off x="727952" y="1762785"/>
            <a:ext cx="7411844" cy="2246769"/>
          </a:xfrm>
          <a:prstGeom prst="rect">
            <a:avLst/>
          </a:prstGeom>
          <a:noFill/>
        </p:spPr>
        <p:txBody>
          <a:bodyPr wrap="square" rtlCol="0">
            <a:spAutoFit/>
          </a:bodyPr>
          <a:lstStyle/>
          <a:p>
            <a:r>
              <a:rPr lang="en-US" b="1" dirty="0"/>
              <a:t>Direct Funding for the Prevention Duty</a:t>
            </a:r>
          </a:p>
          <a:p>
            <a:endParaRPr lang="en-US" b="1" dirty="0"/>
          </a:p>
          <a:p>
            <a:r>
              <a:rPr lang="en-US" b="1" dirty="0"/>
              <a:t>The Demand:</a:t>
            </a:r>
            <a:r>
              <a:rPr lang="en-US" dirty="0"/>
              <a:t> The organization demands long-term, multi-year funding guarantees for local authorities to satisfy their statutory duties under the </a:t>
            </a:r>
            <a:r>
              <a:rPr lang="en-US" i="1" dirty="0"/>
              <a:t>Homelessness Reduction Act</a:t>
            </a:r>
            <a:r>
              <a:rPr lang="en-US" dirty="0"/>
              <a:t>.</a:t>
            </a:r>
          </a:p>
          <a:p>
            <a:endParaRPr lang="en-US" dirty="0"/>
          </a:p>
          <a:p>
            <a:r>
              <a:rPr lang="en-US" b="1" dirty="0"/>
              <a:t>The Rationale:</a:t>
            </a:r>
            <a:r>
              <a:rPr lang="en-US" dirty="0"/>
              <a:t> Frontline councils require financial stability over a multi-year horizon to invest in proactive early-stage intervention structures—such as family mediation, private rental deposit access schemes, and youth advice clinics—rather than reacting only when a household hits absolute street-level crisis</a:t>
            </a:r>
          </a:p>
          <a:p>
            <a:endParaRPr lang="en-US" dirty="0"/>
          </a:p>
        </p:txBody>
      </p:sp>
    </p:spTree>
    <p:extLst>
      <p:ext uri="{BB962C8B-B14F-4D97-AF65-F5344CB8AC3E}">
        <p14:creationId xmlns:p14="http://schemas.microsoft.com/office/powerpoint/2010/main" val="7577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0D97-3C21-C553-E13A-F8AB7EACC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A4E93B-85F9-F3EA-0444-E80607987E39}"/>
              </a:ext>
            </a:extLst>
          </p:cNvPr>
          <p:cNvSpPr>
            <a:spLocks noGrp="1"/>
          </p:cNvSpPr>
          <p:nvPr>
            <p:ph type="title"/>
          </p:nvPr>
        </p:nvSpPr>
        <p:spPr/>
        <p:txBody>
          <a:bodyPr>
            <a:normAutofit fontScale="90000"/>
          </a:bodyPr>
          <a:lstStyle/>
          <a:p>
            <a:r>
              <a:rPr lang="en-GB" dirty="0"/>
              <a:t>Turning the tide and building resilience</a:t>
            </a:r>
          </a:p>
        </p:txBody>
      </p:sp>
      <p:sp>
        <p:nvSpPr>
          <p:cNvPr id="3" name="TextBox 2">
            <a:extLst>
              <a:ext uri="{FF2B5EF4-FFF2-40B4-BE49-F238E27FC236}">
                <a16:creationId xmlns:a16="http://schemas.microsoft.com/office/drawing/2014/main" id="{EE846D6E-E1A2-E780-0152-1AA5C7FF2E46}"/>
              </a:ext>
            </a:extLst>
          </p:cNvPr>
          <p:cNvSpPr txBox="1"/>
          <p:nvPr/>
        </p:nvSpPr>
        <p:spPr>
          <a:xfrm>
            <a:off x="727952" y="1762785"/>
            <a:ext cx="7411844" cy="2246769"/>
          </a:xfrm>
          <a:prstGeom prst="rect">
            <a:avLst/>
          </a:prstGeom>
          <a:noFill/>
        </p:spPr>
        <p:txBody>
          <a:bodyPr wrap="square" rtlCol="0">
            <a:spAutoFit/>
          </a:bodyPr>
          <a:lstStyle/>
          <a:p>
            <a:r>
              <a:rPr lang="en-US" b="1" dirty="0"/>
              <a:t>Institutional Discharge Safeguards</a:t>
            </a:r>
          </a:p>
          <a:p>
            <a:endParaRPr lang="en-US" b="1" dirty="0"/>
          </a:p>
          <a:p>
            <a:r>
              <a:rPr lang="en-US" b="1" dirty="0"/>
              <a:t>The Demand:</a:t>
            </a:r>
            <a:r>
              <a:rPr lang="en-US" dirty="0"/>
              <a:t> Crisis wants a robust, legally binding duty across all relevant public bodies to prevent individuals from being </a:t>
            </a:r>
            <a:r>
              <a:rPr lang="en-US" b="1" dirty="0"/>
              <a:t>discharged from public institutions into homelessness</a:t>
            </a:r>
            <a:r>
              <a:rPr lang="en-US" dirty="0"/>
              <a:t>.</a:t>
            </a:r>
          </a:p>
          <a:p>
            <a:endParaRPr lang="en-US" dirty="0"/>
          </a:p>
          <a:p>
            <a:r>
              <a:rPr lang="en-US" b="1" dirty="0"/>
              <a:t>The Rationale:</a:t>
            </a:r>
            <a:r>
              <a:rPr lang="en-US" dirty="0"/>
              <a:t> Over 34,000 households were released straight onto the streets from prisons, hospitals, and care institutions. Crisis demands cross-government accountability rules to guarantee that no individual transitions from state custody without a safe, verified home placement</a:t>
            </a:r>
          </a:p>
          <a:p>
            <a:endParaRPr lang="en-US" dirty="0"/>
          </a:p>
        </p:txBody>
      </p:sp>
    </p:spTree>
    <p:extLst>
      <p:ext uri="{BB962C8B-B14F-4D97-AF65-F5344CB8AC3E}">
        <p14:creationId xmlns:p14="http://schemas.microsoft.com/office/powerpoint/2010/main" val="216700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E43C-0DDB-9232-6720-EA3FB89A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44B96-C073-44A3-B28E-96A4D38BB034}"/>
              </a:ext>
            </a:extLst>
          </p:cNvPr>
          <p:cNvSpPr>
            <a:spLocks noGrp="1"/>
          </p:cNvSpPr>
          <p:nvPr>
            <p:ph type="title"/>
          </p:nvPr>
        </p:nvSpPr>
        <p:spPr/>
        <p:txBody>
          <a:bodyPr>
            <a:normAutofit fontScale="90000"/>
          </a:bodyPr>
          <a:lstStyle/>
          <a:p>
            <a:r>
              <a:rPr lang="en-GB" dirty="0">
                <a:highlight>
                  <a:srgbClr val="FF9800"/>
                </a:highlight>
              </a:rPr>
              <a:t>Our mission </a:t>
            </a:r>
            <a:endParaRPr lang="en-GB" dirty="0"/>
          </a:p>
        </p:txBody>
      </p:sp>
      <p:sp>
        <p:nvSpPr>
          <p:cNvPr id="4" name="TextBox 3">
            <a:extLst>
              <a:ext uri="{FF2B5EF4-FFF2-40B4-BE49-F238E27FC236}">
                <a16:creationId xmlns:a16="http://schemas.microsoft.com/office/drawing/2014/main" id="{2A8158B1-5108-577E-274F-7113752A0F21}"/>
              </a:ext>
            </a:extLst>
          </p:cNvPr>
          <p:cNvSpPr txBox="1"/>
          <p:nvPr/>
        </p:nvSpPr>
        <p:spPr>
          <a:xfrm>
            <a:off x="558949" y="1376671"/>
            <a:ext cx="813582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p>
          <a:p>
            <a:endParaRPr lang="en-GB" dirty="0"/>
          </a:p>
          <a:p>
            <a:endParaRPr lang="en-GB" dirty="0"/>
          </a:p>
          <a:p>
            <a:endParaRPr lang="en-GB" sz="1200" dirty="0">
              <a:solidFill>
                <a:srgbClr val="001D35"/>
              </a:solidFill>
              <a:highlight>
                <a:srgbClr val="F5F5F5"/>
              </a:highlight>
            </a:endParaRPr>
          </a:p>
        </p:txBody>
      </p:sp>
      <p:sp>
        <p:nvSpPr>
          <p:cNvPr id="3" name="TextBox 2">
            <a:extLst>
              <a:ext uri="{FF2B5EF4-FFF2-40B4-BE49-F238E27FC236}">
                <a16:creationId xmlns:a16="http://schemas.microsoft.com/office/drawing/2014/main" id="{48A08695-DBF3-11FD-7599-F6151EF1BC5D}"/>
              </a:ext>
            </a:extLst>
          </p:cNvPr>
          <p:cNvSpPr txBox="1"/>
          <p:nvPr/>
        </p:nvSpPr>
        <p:spPr>
          <a:xfrm>
            <a:off x="483220" y="1376671"/>
            <a:ext cx="7620000" cy="738664"/>
          </a:xfrm>
          <a:prstGeom prst="rect">
            <a:avLst/>
          </a:prstGeom>
          <a:noFill/>
        </p:spPr>
        <p:txBody>
          <a:bodyPr wrap="square" rtlCol="0">
            <a:spAutoFit/>
          </a:bodyPr>
          <a:lstStyle/>
          <a:p>
            <a:r>
              <a:rPr lang="en-US" dirty="0"/>
              <a:t>Relentless pursuit of a future free from homelessness through evidence-based solutions and co-production with people who have lived experience.</a:t>
            </a:r>
          </a:p>
          <a:p>
            <a:endParaRPr lang="en-GB" dirty="0"/>
          </a:p>
        </p:txBody>
      </p:sp>
      <p:pic>
        <p:nvPicPr>
          <p:cNvPr id="2050" name="Picture 2" descr="Campaign to end homelessness | Crisis UK">
            <a:extLst>
              <a:ext uri="{FF2B5EF4-FFF2-40B4-BE49-F238E27FC236}">
                <a16:creationId xmlns:a16="http://schemas.microsoft.com/office/drawing/2014/main" id="{8BC67083-1038-04D7-CED4-1598032EC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329" y="2401229"/>
            <a:ext cx="3861342" cy="202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21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69F8-C0AD-AB0D-0381-15A3B3AA9010}"/>
              </a:ext>
            </a:extLst>
          </p:cNvPr>
          <p:cNvSpPr>
            <a:spLocks noGrp="1"/>
          </p:cNvSpPr>
          <p:nvPr>
            <p:ph type="title"/>
          </p:nvPr>
        </p:nvSpPr>
        <p:spPr/>
        <p:txBody>
          <a:bodyPr>
            <a:normAutofit fontScale="90000"/>
          </a:bodyPr>
          <a:lstStyle/>
          <a:p>
            <a:r>
              <a:rPr lang="en-GB" dirty="0"/>
              <a:t>A </a:t>
            </a:r>
            <a:r>
              <a:rPr lang="en-GB" dirty="0" err="1"/>
              <a:t>brigher</a:t>
            </a:r>
            <a:r>
              <a:rPr lang="en-GB" dirty="0"/>
              <a:t> future?</a:t>
            </a:r>
          </a:p>
        </p:txBody>
      </p:sp>
      <p:sp>
        <p:nvSpPr>
          <p:cNvPr id="3" name="TextBox 2">
            <a:extLst>
              <a:ext uri="{FF2B5EF4-FFF2-40B4-BE49-F238E27FC236}">
                <a16:creationId xmlns:a16="http://schemas.microsoft.com/office/drawing/2014/main" id="{7E3FC719-3B93-6FA4-0BC7-F7E2C93B28FF}"/>
              </a:ext>
            </a:extLst>
          </p:cNvPr>
          <p:cNvSpPr txBox="1"/>
          <p:nvPr/>
        </p:nvSpPr>
        <p:spPr>
          <a:xfrm>
            <a:off x="869795" y="1709854"/>
            <a:ext cx="7077307" cy="2462213"/>
          </a:xfrm>
          <a:prstGeom prst="rect">
            <a:avLst/>
          </a:prstGeom>
          <a:noFill/>
        </p:spPr>
        <p:txBody>
          <a:bodyPr wrap="square" rtlCol="0">
            <a:spAutoFit/>
          </a:bodyPr>
          <a:lstStyle/>
          <a:p>
            <a:pPr algn="ctr"/>
            <a:r>
              <a:rPr lang="en-US" b="1" i="1" dirty="0"/>
              <a:t>Homelessness is not an unchangeable trait of modern society.</a:t>
            </a:r>
          </a:p>
          <a:p>
            <a:endParaRPr lang="en-US" i="1" dirty="0"/>
          </a:p>
          <a:p>
            <a:r>
              <a:rPr lang="en-US" i="1" dirty="0"/>
              <a:t>It is the visible symptom of a fragmented safety net and frozen infrastructure. The international and UK success models we have examined prove that when we align behind a single, shared goal, share data in real time, and empower local authorities with flexible spending autonomy, the tide turns.</a:t>
            </a:r>
          </a:p>
          <a:p>
            <a:endParaRPr lang="en-US" dirty="0"/>
          </a:p>
          <a:p>
            <a:r>
              <a:rPr lang="en-US" i="1" dirty="0"/>
              <a:t>We have the data, we have the framework, and we know what works. Our final task is to build the collective political and operational will to scale these strategic interventions nationwide—transforming our housing network into a system where homelessness is brief, rare, and non-recurring. </a:t>
            </a:r>
            <a:endParaRPr lang="en-GB" dirty="0"/>
          </a:p>
        </p:txBody>
      </p:sp>
    </p:spTree>
    <p:extLst>
      <p:ext uri="{BB962C8B-B14F-4D97-AF65-F5344CB8AC3E}">
        <p14:creationId xmlns:p14="http://schemas.microsoft.com/office/powerpoint/2010/main" val="312346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E01D-D745-0AF0-1292-9BCB40DA4E13}"/>
              </a:ext>
            </a:extLst>
          </p:cNvPr>
          <p:cNvSpPr>
            <a:spLocks noGrp="1"/>
          </p:cNvSpPr>
          <p:nvPr>
            <p:ph type="title"/>
          </p:nvPr>
        </p:nvSpPr>
        <p:spPr/>
        <p:txBody>
          <a:bodyPr>
            <a:normAutofit fontScale="90000"/>
          </a:bodyPr>
          <a:lstStyle/>
          <a:p>
            <a:r>
              <a:rPr lang="en-GB" dirty="0"/>
              <a:t>Content</a:t>
            </a:r>
          </a:p>
        </p:txBody>
      </p:sp>
      <p:sp>
        <p:nvSpPr>
          <p:cNvPr id="3" name="TextBox 2">
            <a:extLst>
              <a:ext uri="{FF2B5EF4-FFF2-40B4-BE49-F238E27FC236}">
                <a16:creationId xmlns:a16="http://schemas.microsoft.com/office/drawing/2014/main" id="{5D00DBEF-40E4-1A3E-C79F-F3B6D8BB8C65}"/>
              </a:ext>
            </a:extLst>
          </p:cNvPr>
          <p:cNvSpPr txBox="1"/>
          <p:nvPr/>
        </p:nvSpPr>
        <p:spPr>
          <a:xfrm>
            <a:off x="520390" y="1556087"/>
            <a:ext cx="8103219" cy="3293209"/>
          </a:xfrm>
          <a:prstGeom prst="rect">
            <a:avLst/>
          </a:prstGeom>
          <a:noFill/>
        </p:spPr>
        <p:txBody>
          <a:bodyPr wrap="square" rtlCol="0">
            <a:spAutoFit/>
          </a:bodyPr>
          <a:lstStyle/>
          <a:p>
            <a:pPr lvl="0" eaLnBrk="0" fontAlgn="base" hangingPunct="0">
              <a:spcBef>
                <a:spcPct val="0"/>
              </a:spcBef>
              <a:spcAft>
                <a:spcPct val="0"/>
              </a:spcAft>
              <a:buClrTx/>
              <a:buFontTx/>
              <a:buChar char="•"/>
            </a:pPr>
            <a:r>
              <a:rPr lang="en-US" altLang="en-US" sz="2000" b="1" dirty="0">
                <a:solidFill>
                  <a:schemeClr val="bg2">
                    <a:lumMod val="75000"/>
                  </a:schemeClr>
                </a:solidFill>
                <a:latin typeface="Google Sans"/>
              </a:rPr>
              <a:t>The 2026 Landscape</a:t>
            </a:r>
            <a:endParaRPr lang="en-US" altLang="en-US" sz="2000" dirty="0">
              <a:solidFill>
                <a:schemeClr val="bg2">
                  <a:lumMod val="75000"/>
                </a:schemeClr>
              </a:solidFill>
              <a:latin typeface="Google Sans"/>
            </a:endParaRPr>
          </a:p>
          <a:p>
            <a:pPr lvl="0" eaLnBrk="0" fontAlgn="base" hangingPunct="0">
              <a:spcBef>
                <a:spcPct val="0"/>
              </a:spcBef>
              <a:spcAft>
                <a:spcPct val="0"/>
              </a:spcAft>
              <a:buClrTx/>
              <a:buFontTx/>
              <a:buChar char="•"/>
            </a:pPr>
            <a:endParaRPr lang="en-US" altLang="en-US" sz="2000"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sz="2000" b="1" dirty="0">
                <a:solidFill>
                  <a:schemeClr val="bg2">
                    <a:lumMod val="75000"/>
                  </a:schemeClr>
                </a:solidFill>
                <a:latin typeface="Google Sans"/>
              </a:rPr>
              <a:t>Current market forces</a:t>
            </a:r>
          </a:p>
          <a:p>
            <a:pPr lvl="0" eaLnBrk="0" fontAlgn="base" hangingPunct="0">
              <a:spcBef>
                <a:spcPct val="0"/>
              </a:spcBef>
              <a:spcAft>
                <a:spcPct val="0"/>
              </a:spcAft>
              <a:buClrTx/>
              <a:buFontTx/>
              <a:buChar char="•"/>
            </a:pPr>
            <a:endParaRPr lang="en-US" altLang="en-US" sz="2000"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sz="2000" b="1" dirty="0">
                <a:solidFill>
                  <a:schemeClr val="bg2">
                    <a:lumMod val="75000"/>
                  </a:schemeClr>
                </a:solidFill>
                <a:latin typeface="Google Sans"/>
              </a:rPr>
              <a:t>Future Prognosis</a:t>
            </a:r>
          </a:p>
          <a:p>
            <a:pPr lvl="0" eaLnBrk="0" fontAlgn="base" hangingPunct="0">
              <a:spcBef>
                <a:spcPct val="0"/>
              </a:spcBef>
              <a:spcAft>
                <a:spcPct val="0"/>
              </a:spcAft>
              <a:buClrTx/>
              <a:buFontTx/>
              <a:buChar char="•"/>
            </a:pPr>
            <a:endParaRPr lang="en-US" altLang="en-US" sz="2000" b="1"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sz="2000" b="1" dirty="0">
                <a:solidFill>
                  <a:schemeClr val="bg2">
                    <a:lumMod val="75000"/>
                  </a:schemeClr>
                </a:solidFill>
                <a:latin typeface="Google Sans"/>
              </a:rPr>
              <a:t>Success Models</a:t>
            </a:r>
          </a:p>
          <a:p>
            <a:pPr lvl="0" eaLnBrk="0" fontAlgn="base" hangingPunct="0">
              <a:spcBef>
                <a:spcPct val="0"/>
              </a:spcBef>
              <a:spcAft>
                <a:spcPct val="0"/>
              </a:spcAft>
              <a:buClrTx/>
              <a:buFontTx/>
              <a:buChar char="•"/>
            </a:pPr>
            <a:endParaRPr lang="en-US" altLang="en-US" sz="2000" b="1"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sz="2000" b="1" dirty="0">
                <a:solidFill>
                  <a:schemeClr val="bg2">
                    <a:lumMod val="75000"/>
                  </a:schemeClr>
                </a:solidFill>
                <a:latin typeface="Google Sans"/>
              </a:rPr>
              <a:t>Turning the tide and building resilience</a:t>
            </a:r>
            <a:endParaRPr lang="en-US" altLang="en-US" sz="3200" dirty="0">
              <a:solidFill>
                <a:schemeClr val="bg2">
                  <a:lumMod val="75000"/>
                </a:schemeClr>
              </a:solidFill>
              <a:latin typeface="Arial" panose="020B0604020202020204" pitchFamily="34" charset="0"/>
            </a:endParaRPr>
          </a:p>
          <a:p>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612125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5F84-36AC-F0C6-B96C-0C6999A560DC}"/>
              </a:ext>
            </a:extLst>
          </p:cNvPr>
          <p:cNvSpPr>
            <a:spLocks noGrp="1"/>
          </p:cNvSpPr>
          <p:nvPr>
            <p:ph type="title"/>
          </p:nvPr>
        </p:nvSpPr>
        <p:spPr>
          <a:xfrm>
            <a:off x="311700" y="229700"/>
            <a:ext cx="8520600" cy="1172380"/>
          </a:xfrm>
        </p:spPr>
        <p:txBody>
          <a:bodyPr>
            <a:normAutofit fontScale="90000"/>
          </a:bodyPr>
          <a:lstStyle/>
          <a:p>
            <a:r>
              <a:rPr lang="en-GB" dirty="0"/>
              <a:t>The 2026 landscape in England</a:t>
            </a:r>
            <a:br>
              <a:rPr lang="en-GB" dirty="0"/>
            </a:br>
            <a:r>
              <a:rPr lang="en-GB" dirty="0"/>
              <a:t>Total homelessness population</a:t>
            </a:r>
            <a:br>
              <a:rPr lang="en-GB" dirty="0"/>
            </a:br>
            <a:endParaRPr lang="en-GB" dirty="0"/>
          </a:p>
        </p:txBody>
      </p:sp>
      <p:sp>
        <p:nvSpPr>
          <p:cNvPr id="4" name="Rectangle 1">
            <a:extLst>
              <a:ext uri="{FF2B5EF4-FFF2-40B4-BE49-F238E27FC236}">
                <a16:creationId xmlns:a16="http://schemas.microsoft.com/office/drawing/2014/main" id="{25BFA143-C0FE-D878-5EAD-13A0293D38FD}"/>
              </a:ext>
            </a:extLst>
          </p:cNvPr>
          <p:cNvSpPr>
            <a:spLocks noChangeArrowheads="1"/>
          </p:cNvSpPr>
          <p:nvPr/>
        </p:nvSpPr>
        <p:spPr bwMode="auto">
          <a:xfrm>
            <a:off x="0" y="-46166"/>
            <a:ext cx="4809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E84C340-AE11-CC08-462A-45428A04DADC}"/>
              </a:ext>
            </a:extLst>
          </p:cNvPr>
          <p:cNvSpPr txBox="1"/>
          <p:nvPr/>
        </p:nvSpPr>
        <p:spPr>
          <a:xfrm>
            <a:off x="5017562" y="1743086"/>
            <a:ext cx="3101526" cy="2554545"/>
          </a:xfrm>
          <a:prstGeom prst="rect">
            <a:avLst/>
          </a:prstGeom>
          <a:noFill/>
        </p:spPr>
        <p:txBody>
          <a:bodyPr wrap="square" rtlCol="0">
            <a:spAutoFit/>
          </a:bodyPr>
          <a:lstStyle/>
          <a:p>
            <a:pPr lvl="0" eaLnBrk="0" fontAlgn="base" hangingPunct="0">
              <a:spcBef>
                <a:spcPct val="0"/>
              </a:spcBef>
              <a:spcAft>
                <a:spcPct val="0"/>
              </a:spcAft>
              <a:buClrTx/>
            </a:pPr>
            <a:r>
              <a:rPr lang="en-US" altLang="en-US" sz="2400" dirty="0">
                <a:solidFill>
                  <a:schemeClr val="bg2">
                    <a:lumMod val="75000"/>
                  </a:schemeClr>
                </a:solidFill>
                <a:latin typeface="Google Sans"/>
              </a:rPr>
              <a:t>Crisis defines homelessness as the lack of a </a:t>
            </a:r>
            <a:r>
              <a:rPr lang="en-US" altLang="en-US" sz="3600" b="1" dirty="0">
                <a:solidFill>
                  <a:schemeClr val="bg2">
                    <a:lumMod val="75000"/>
                  </a:schemeClr>
                </a:solidFill>
                <a:latin typeface="Google Sans"/>
              </a:rPr>
              <a:t>home</a:t>
            </a:r>
            <a:r>
              <a:rPr lang="en-US" altLang="en-US" sz="2400" dirty="0">
                <a:solidFill>
                  <a:schemeClr val="bg2">
                    <a:lumMod val="75000"/>
                  </a:schemeClr>
                </a:solidFill>
                <a:latin typeface="Google Sans"/>
              </a:rPr>
              <a:t> not rooflessness or lack of physical shelter.  </a:t>
            </a:r>
          </a:p>
          <a:p>
            <a:pPr lvl="0" eaLnBrk="0" fontAlgn="base" hangingPunct="0">
              <a:spcBef>
                <a:spcPct val="0"/>
              </a:spcBef>
              <a:spcAft>
                <a:spcPct val="0"/>
              </a:spcAft>
              <a:buClrTx/>
            </a:pPr>
            <a:endParaRPr lang="en-US" altLang="en-US" dirty="0">
              <a:solidFill>
                <a:schemeClr val="bg2">
                  <a:lumMod val="75000"/>
                </a:schemeClr>
              </a:solidFill>
              <a:latin typeface="Google Sans"/>
            </a:endParaRPr>
          </a:p>
          <a:p>
            <a:pPr lvl="0" eaLnBrk="0" fontAlgn="base" hangingPunct="0">
              <a:spcBef>
                <a:spcPct val="0"/>
              </a:spcBef>
              <a:spcAft>
                <a:spcPct val="0"/>
              </a:spcAft>
              <a:buClrTx/>
            </a:pPr>
            <a:r>
              <a:rPr lang="en-US" altLang="en-US" dirty="0">
                <a:solidFill>
                  <a:schemeClr val="bg2">
                    <a:lumMod val="75000"/>
                  </a:schemeClr>
                </a:solidFill>
                <a:latin typeface="Google Sans"/>
              </a:rPr>
              <a:t>.</a:t>
            </a:r>
          </a:p>
        </p:txBody>
      </p:sp>
      <p:pic>
        <p:nvPicPr>
          <p:cNvPr id="3075" name="Picture 3" descr="Image of a graph lightbox">
            <a:extLst>
              <a:ext uri="{FF2B5EF4-FFF2-40B4-BE49-F238E27FC236}">
                <a16:creationId xmlns:a16="http://schemas.microsoft.com/office/drawing/2014/main" id="{0B275DF5-E5EC-6848-1491-B554BC92FC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883" y="1580202"/>
            <a:ext cx="3333958" cy="22920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ED55444-0292-9DC2-C95D-E2B343AA1DC6}"/>
              </a:ext>
            </a:extLst>
          </p:cNvPr>
          <p:cNvSpPr txBox="1"/>
          <p:nvPr/>
        </p:nvSpPr>
        <p:spPr>
          <a:xfrm>
            <a:off x="550764" y="3928915"/>
            <a:ext cx="3077736" cy="984885"/>
          </a:xfrm>
          <a:prstGeom prst="rect">
            <a:avLst/>
          </a:prstGeom>
          <a:noFill/>
        </p:spPr>
        <p:txBody>
          <a:bodyPr wrap="square" rtlCol="0">
            <a:spAutoFit/>
          </a:bodyPr>
          <a:lstStyle/>
          <a:p>
            <a:pPr lvl="0" eaLnBrk="0" fontAlgn="base" hangingPunct="0">
              <a:spcBef>
                <a:spcPct val="0"/>
              </a:spcBef>
              <a:spcAft>
                <a:spcPct val="0"/>
              </a:spcAft>
              <a:buClrTx/>
            </a:pPr>
            <a:endParaRPr lang="en-US" altLang="en-US" sz="1100" dirty="0">
              <a:solidFill>
                <a:schemeClr val="bg2">
                  <a:lumMod val="75000"/>
                </a:schemeClr>
              </a:solidFill>
              <a:latin typeface="Google Sans"/>
            </a:endParaRPr>
          </a:p>
          <a:p>
            <a:r>
              <a:rPr lang="en-US" altLang="en-US" sz="1100" dirty="0">
                <a:solidFill>
                  <a:schemeClr val="bg2">
                    <a:lumMod val="75000"/>
                  </a:schemeClr>
                </a:solidFill>
                <a:latin typeface="Google Sans"/>
              </a:rPr>
              <a:t>An estimated </a:t>
            </a:r>
            <a:r>
              <a:rPr lang="en-US" altLang="en-US" sz="1100" b="1" dirty="0">
                <a:solidFill>
                  <a:schemeClr val="bg2">
                    <a:lumMod val="75000"/>
                  </a:schemeClr>
                </a:solidFill>
                <a:latin typeface="Google Sans"/>
              </a:rPr>
              <a:t>382,618 people</a:t>
            </a:r>
            <a:r>
              <a:rPr lang="en-US" altLang="en-US" sz="1100" dirty="0">
                <a:solidFill>
                  <a:schemeClr val="bg2">
                    <a:lumMod val="75000"/>
                  </a:schemeClr>
                </a:solidFill>
                <a:latin typeface="Google Sans"/>
              </a:rPr>
              <a:t> are currently recorded as homeless in England—an 8% increase in a single year. Since 2012 the increase is 45%</a:t>
            </a:r>
          </a:p>
          <a:p>
            <a:endParaRPr lang="en-GB" dirty="0"/>
          </a:p>
        </p:txBody>
      </p:sp>
    </p:spTree>
    <p:extLst>
      <p:ext uri="{BB962C8B-B14F-4D97-AF65-F5344CB8AC3E}">
        <p14:creationId xmlns:p14="http://schemas.microsoft.com/office/powerpoint/2010/main" val="58378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A29F3-1DBE-6BAC-4588-CE2FCCB10BDA}"/>
              </a:ext>
            </a:extLst>
          </p:cNvPr>
          <p:cNvSpPr>
            <a:spLocks noGrp="1"/>
          </p:cNvSpPr>
          <p:nvPr>
            <p:ph type="title"/>
          </p:nvPr>
        </p:nvSpPr>
        <p:spPr>
          <a:xfrm>
            <a:off x="311700" y="230124"/>
            <a:ext cx="8520600" cy="1171955"/>
          </a:xfrm>
        </p:spPr>
        <p:txBody>
          <a:bodyPr>
            <a:normAutofit fontScale="90000"/>
          </a:bodyPr>
          <a:lstStyle/>
          <a:p>
            <a:r>
              <a:rPr lang="en-GB" dirty="0"/>
              <a:t>The 2026 landscape in England</a:t>
            </a:r>
            <a:br>
              <a:rPr lang="en-GB" dirty="0"/>
            </a:br>
            <a:r>
              <a:rPr lang="en-GB" dirty="0"/>
              <a:t>Total homelessness population</a:t>
            </a:r>
          </a:p>
        </p:txBody>
      </p:sp>
      <p:pic>
        <p:nvPicPr>
          <p:cNvPr id="3077" name="Picture 5" descr="Image of a graph lightbox">
            <a:extLst>
              <a:ext uri="{FF2B5EF4-FFF2-40B4-BE49-F238E27FC236}">
                <a16:creationId xmlns:a16="http://schemas.microsoft.com/office/drawing/2014/main" id="{E321F127-3DFD-119B-7171-531EF5895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0" y="1825312"/>
            <a:ext cx="5413248" cy="3088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532424-1105-9815-5E8B-A9DEC0371EB7}"/>
              </a:ext>
            </a:extLst>
          </p:cNvPr>
          <p:cNvSpPr txBox="1"/>
          <p:nvPr/>
        </p:nvSpPr>
        <p:spPr>
          <a:xfrm>
            <a:off x="5907024" y="2215181"/>
            <a:ext cx="2737104" cy="2308324"/>
          </a:xfrm>
          <a:prstGeom prst="rect">
            <a:avLst/>
          </a:prstGeom>
          <a:noFill/>
        </p:spPr>
        <p:txBody>
          <a:bodyPr wrap="square">
            <a:spAutoFit/>
          </a:bodyPr>
          <a:lstStyle/>
          <a:p>
            <a:r>
              <a:rPr lang="en-US" altLang="en-US" sz="2400" dirty="0">
                <a:solidFill>
                  <a:schemeClr val="bg2">
                    <a:lumMod val="75000"/>
                  </a:schemeClr>
                </a:solidFill>
                <a:latin typeface="Google Sans"/>
              </a:rPr>
              <a:t>This means at least </a:t>
            </a:r>
            <a:r>
              <a:rPr lang="en-US" altLang="en-US" sz="2400" b="1" dirty="0">
                <a:solidFill>
                  <a:schemeClr val="bg2">
                    <a:lumMod val="75000"/>
                  </a:schemeClr>
                </a:solidFill>
                <a:latin typeface="Google Sans"/>
              </a:rPr>
              <a:t>1 in every 153 people</a:t>
            </a:r>
            <a:r>
              <a:rPr lang="en-US" altLang="en-US" sz="2400" dirty="0">
                <a:solidFill>
                  <a:schemeClr val="bg2">
                    <a:lumMod val="75000"/>
                  </a:schemeClr>
                </a:solidFill>
                <a:latin typeface="Google Sans"/>
              </a:rPr>
              <a:t> in the country is experiencing homelessness</a:t>
            </a:r>
            <a:endParaRPr lang="en-GB" sz="2400" dirty="0"/>
          </a:p>
        </p:txBody>
      </p:sp>
    </p:spTree>
    <p:extLst>
      <p:ext uri="{BB962C8B-B14F-4D97-AF65-F5344CB8AC3E}">
        <p14:creationId xmlns:p14="http://schemas.microsoft.com/office/powerpoint/2010/main" val="373221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9C78-5508-E1A7-A3F2-1B6BA081E129}"/>
              </a:ext>
            </a:extLst>
          </p:cNvPr>
          <p:cNvSpPr>
            <a:spLocks noGrp="1"/>
          </p:cNvSpPr>
          <p:nvPr>
            <p:ph type="title"/>
          </p:nvPr>
        </p:nvSpPr>
        <p:spPr>
          <a:xfrm>
            <a:off x="311700" y="237760"/>
            <a:ext cx="8520600" cy="1115551"/>
          </a:xfrm>
        </p:spPr>
        <p:txBody>
          <a:bodyPr>
            <a:normAutofit fontScale="90000"/>
          </a:bodyPr>
          <a:lstStyle/>
          <a:p>
            <a:r>
              <a:rPr lang="en-GB" dirty="0"/>
              <a:t>The 2026 landscape in England</a:t>
            </a:r>
            <a:br>
              <a:rPr lang="en-GB" dirty="0"/>
            </a:br>
            <a:r>
              <a:rPr lang="en-GB" dirty="0"/>
              <a:t>Rough Sleeping </a:t>
            </a:r>
          </a:p>
        </p:txBody>
      </p:sp>
      <p:pic>
        <p:nvPicPr>
          <p:cNvPr id="4098" name="Picture 2" descr="Graph image">
            <a:extLst>
              <a:ext uri="{FF2B5EF4-FFF2-40B4-BE49-F238E27FC236}">
                <a16:creationId xmlns:a16="http://schemas.microsoft.com/office/drawing/2014/main" id="{43F37E87-2975-329B-0573-1630183F4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853" y="1628078"/>
            <a:ext cx="3604436" cy="30389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EE36FF-EF23-9581-9AAD-FBB391DE7EE3}"/>
              </a:ext>
            </a:extLst>
          </p:cNvPr>
          <p:cNvSpPr txBox="1"/>
          <p:nvPr/>
        </p:nvSpPr>
        <p:spPr>
          <a:xfrm>
            <a:off x="5668373" y="1144831"/>
            <a:ext cx="2728332" cy="3323987"/>
          </a:xfrm>
          <a:prstGeom prst="rect">
            <a:avLst/>
          </a:prstGeom>
          <a:noFill/>
        </p:spPr>
        <p:txBody>
          <a:bodyPr wrap="square" rtlCol="0">
            <a:spAutoFit/>
          </a:bodyPr>
          <a:lstStyle/>
          <a:p>
            <a:pPr lvl="0" eaLnBrk="0" fontAlgn="base" hangingPunct="0">
              <a:spcBef>
                <a:spcPct val="0"/>
              </a:spcBef>
              <a:spcAft>
                <a:spcPct val="0"/>
              </a:spcAft>
              <a:buClrTx/>
              <a:buFontTx/>
              <a:buChar char="•"/>
            </a:pPr>
            <a:r>
              <a:rPr lang="en-US" altLang="en-US" b="1" dirty="0">
                <a:solidFill>
                  <a:schemeClr val="bg2">
                    <a:lumMod val="75000"/>
                  </a:schemeClr>
                </a:solidFill>
                <a:latin typeface="Google Sans"/>
              </a:rPr>
              <a:t>The London Factor:</a:t>
            </a:r>
            <a:r>
              <a:rPr lang="en-US" altLang="en-US" dirty="0">
                <a:solidFill>
                  <a:schemeClr val="bg2">
                    <a:lumMod val="75000"/>
                  </a:schemeClr>
                </a:solidFill>
                <a:latin typeface="Google Sans"/>
              </a:rPr>
              <a:t> Over </a:t>
            </a:r>
            <a:r>
              <a:rPr lang="en-US" altLang="en-US" b="1" dirty="0">
                <a:solidFill>
                  <a:schemeClr val="bg2">
                    <a:lumMod val="75000"/>
                  </a:schemeClr>
                </a:solidFill>
                <a:latin typeface="Google Sans"/>
              </a:rPr>
              <a:t>1 in 4</a:t>
            </a:r>
            <a:r>
              <a:rPr lang="en-US" altLang="en-US" dirty="0">
                <a:solidFill>
                  <a:schemeClr val="bg2">
                    <a:lumMod val="75000"/>
                  </a:schemeClr>
                </a:solidFill>
                <a:latin typeface="Google Sans"/>
              </a:rPr>
              <a:t> (26.6%) of all people sleeping rough in England were found in London.</a:t>
            </a:r>
          </a:p>
          <a:p>
            <a:pPr lvl="0" eaLnBrk="0" fontAlgn="base" hangingPunct="0">
              <a:spcBef>
                <a:spcPct val="0"/>
              </a:spcBef>
              <a:spcAft>
                <a:spcPct val="0"/>
              </a:spcAft>
              <a:buClrTx/>
              <a:buFontTx/>
              <a:buChar char="•"/>
            </a:pPr>
            <a:endParaRPr lang="en-US" altLang="en-US"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b="1" dirty="0">
                <a:solidFill>
                  <a:schemeClr val="bg2">
                    <a:lumMod val="75000"/>
                  </a:schemeClr>
                </a:solidFill>
                <a:latin typeface="Google Sans"/>
              </a:rPr>
              <a:t>Record Highs:</a:t>
            </a:r>
            <a:r>
              <a:rPr lang="en-US" altLang="en-US" dirty="0">
                <a:solidFill>
                  <a:schemeClr val="bg2">
                    <a:lumMod val="75000"/>
                  </a:schemeClr>
                </a:solidFill>
                <a:latin typeface="Google Sans"/>
              </a:rPr>
              <a:t> Emphasize that the total of </a:t>
            </a:r>
            <a:r>
              <a:rPr lang="en-US" altLang="en-US" b="1" dirty="0">
                <a:solidFill>
                  <a:schemeClr val="bg2">
                    <a:lumMod val="75000"/>
                  </a:schemeClr>
                </a:solidFill>
                <a:latin typeface="Google Sans"/>
              </a:rPr>
              <a:t>4,793</a:t>
            </a:r>
            <a:r>
              <a:rPr lang="en-US" altLang="en-US" dirty="0">
                <a:solidFill>
                  <a:schemeClr val="bg2">
                    <a:lumMod val="75000"/>
                  </a:schemeClr>
                </a:solidFill>
                <a:latin typeface="Google Sans"/>
              </a:rPr>
              <a:t> is a historic peak since recording began in 2010.</a:t>
            </a:r>
          </a:p>
          <a:p>
            <a:pPr lvl="0" eaLnBrk="0" fontAlgn="base" hangingPunct="0">
              <a:spcBef>
                <a:spcPct val="0"/>
              </a:spcBef>
              <a:spcAft>
                <a:spcPct val="0"/>
              </a:spcAft>
              <a:buClrTx/>
              <a:buFontTx/>
              <a:buChar char="•"/>
            </a:pPr>
            <a:endParaRPr lang="en-US" altLang="en-US"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b="1" dirty="0">
                <a:solidFill>
                  <a:schemeClr val="bg2">
                    <a:lumMod val="75000"/>
                  </a:schemeClr>
                </a:solidFill>
                <a:latin typeface="Google Sans"/>
              </a:rPr>
              <a:t>Single Night Snapshot:</a:t>
            </a:r>
            <a:r>
              <a:rPr lang="en-US" altLang="en-US" dirty="0">
                <a:solidFill>
                  <a:schemeClr val="bg2">
                    <a:lumMod val="75000"/>
                  </a:schemeClr>
                </a:solidFill>
                <a:latin typeface="Google Sans"/>
              </a:rPr>
              <a:t>  This is a "point-in-time" count, which Crisis UK often notes is likely a conservative estimate compared to the reality over an entire year.</a:t>
            </a:r>
            <a:r>
              <a:rPr lang="en-US" altLang="en-US" sz="700" dirty="0">
                <a:solidFill>
                  <a:schemeClr val="bg2">
                    <a:lumMod val="75000"/>
                  </a:schemeClr>
                </a:solidFill>
              </a:rPr>
              <a:t> </a:t>
            </a:r>
            <a:endParaRPr lang="en-US" altLang="en-US" sz="2000" dirty="0">
              <a:solidFill>
                <a:schemeClr val="bg2">
                  <a:lumMod val="75000"/>
                </a:schemeClr>
              </a:solidFill>
              <a:latin typeface="Arial" panose="020B0604020202020204" pitchFamily="34" charset="0"/>
            </a:endParaRPr>
          </a:p>
          <a:p>
            <a:endParaRPr lang="en-GB" dirty="0"/>
          </a:p>
        </p:txBody>
      </p:sp>
    </p:spTree>
    <p:extLst>
      <p:ext uri="{BB962C8B-B14F-4D97-AF65-F5344CB8AC3E}">
        <p14:creationId xmlns:p14="http://schemas.microsoft.com/office/powerpoint/2010/main" val="80167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D1CA-96A1-D2A8-533E-9F734E50D3BA}"/>
              </a:ext>
            </a:extLst>
          </p:cNvPr>
          <p:cNvSpPr>
            <a:spLocks noGrp="1"/>
          </p:cNvSpPr>
          <p:nvPr>
            <p:ph type="title"/>
          </p:nvPr>
        </p:nvSpPr>
        <p:spPr>
          <a:xfrm>
            <a:off x="311700" y="214567"/>
            <a:ext cx="8520600" cy="1175618"/>
          </a:xfrm>
        </p:spPr>
        <p:txBody>
          <a:bodyPr>
            <a:normAutofit fontScale="90000"/>
          </a:bodyPr>
          <a:lstStyle/>
          <a:p>
            <a:r>
              <a:rPr lang="en-GB" dirty="0"/>
              <a:t>The 2026 landscape in England</a:t>
            </a:r>
            <a:br>
              <a:rPr lang="en-GB" dirty="0"/>
            </a:br>
            <a:r>
              <a:rPr lang="en-GB" dirty="0"/>
              <a:t>Temporary Accommodation </a:t>
            </a:r>
          </a:p>
        </p:txBody>
      </p:sp>
      <p:pic>
        <p:nvPicPr>
          <p:cNvPr id="6146" name="Picture 2" descr="Image of a graph lightbox">
            <a:extLst>
              <a:ext uri="{FF2B5EF4-FFF2-40B4-BE49-F238E27FC236}">
                <a16:creationId xmlns:a16="http://schemas.microsoft.com/office/drawing/2014/main" id="{E80482A4-6244-A78B-010E-9B46A856A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8" y="1624682"/>
            <a:ext cx="4897944" cy="31530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1F1A8E-D60E-B766-1EF1-3720E98EBE42}"/>
              </a:ext>
            </a:extLst>
          </p:cNvPr>
          <p:cNvSpPr txBox="1"/>
          <p:nvPr/>
        </p:nvSpPr>
        <p:spPr>
          <a:xfrm>
            <a:off x="5337717" y="1389503"/>
            <a:ext cx="3693315" cy="3539430"/>
          </a:xfrm>
          <a:prstGeom prst="rect">
            <a:avLst/>
          </a:prstGeom>
          <a:noFill/>
        </p:spPr>
        <p:txBody>
          <a:bodyPr wrap="square" rtlCol="0">
            <a:spAutoFit/>
          </a:bodyPr>
          <a:lstStyle/>
          <a:p>
            <a:pPr lvl="0" eaLnBrk="0" fontAlgn="base" hangingPunct="0">
              <a:spcBef>
                <a:spcPct val="0"/>
              </a:spcBef>
              <a:spcAft>
                <a:spcPct val="0"/>
              </a:spcAft>
              <a:buClrTx/>
              <a:buFontTx/>
              <a:buChar char="•"/>
            </a:pPr>
            <a:r>
              <a:rPr lang="en-US" altLang="en-US" b="1" dirty="0">
                <a:solidFill>
                  <a:schemeClr val="bg2">
                    <a:lumMod val="75000"/>
                  </a:schemeClr>
                </a:solidFill>
                <a:latin typeface="Google Sans"/>
              </a:rPr>
              <a:t>The Decadal Shift:</a:t>
            </a:r>
            <a:r>
              <a:rPr lang="en-US" altLang="en-US" dirty="0">
                <a:solidFill>
                  <a:schemeClr val="bg2">
                    <a:lumMod val="75000"/>
                  </a:schemeClr>
                </a:solidFill>
                <a:latin typeface="Google Sans"/>
              </a:rPr>
              <a:t> Between 2016 and 2026, the number of families and individuals living in TA has surged from roughly </a:t>
            </a:r>
            <a:r>
              <a:rPr lang="en-US" altLang="en-US" b="1" dirty="0">
                <a:solidFill>
                  <a:schemeClr val="bg2">
                    <a:lumMod val="75000"/>
                  </a:schemeClr>
                </a:solidFill>
                <a:latin typeface="Google Sans"/>
              </a:rPr>
              <a:t>75,000 to over 134,000</a:t>
            </a:r>
            <a:r>
              <a:rPr lang="en-US" altLang="en-US" dirty="0">
                <a:solidFill>
                  <a:schemeClr val="bg2">
                    <a:lumMod val="75000"/>
                  </a:schemeClr>
                </a:solidFill>
                <a:latin typeface="Google Sans"/>
              </a:rPr>
              <a:t>.</a:t>
            </a:r>
          </a:p>
          <a:p>
            <a:pPr lvl="0" eaLnBrk="0" fontAlgn="base" hangingPunct="0">
              <a:spcBef>
                <a:spcPct val="0"/>
              </a:spcBef>
              <a:spcAft>
                <a:spcPct val="0"/>
              </a:spcAft>
              <a:buClrTx/>
              <a:buFontTx/>
              <a:buChar char="•"/>
            </a:pPr>
            <a:endParaRPr lang="en-US" altLang="en-US"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b="1" dirty="0">
                <a:solidFill>
                  <a:schemeClr val="bg2">
                    <a:lumMod val="75000"/>
                  </a:schemeClr>
                </a:solidFill>
                <a:latin typeface="Google Sans"/>
              </a:rPr>
              <a:t>Post-Pandemic Acceleration:</a:t>
            </a:r>
            <a:r>
              <a:rPr lang="en-US" altLang="en-US" dirty="0">
                <a:solidFill>
                  <a:schemeClr val="bg2">
                    <a:lumMod val="75000"/>
                  </a:schemeClr>
                </a:solidFill>
                <a:latin typeface="Google Sans"/>
              </a:rPr>
              <a:t> While the rate was steady pre-2020, there has been a </a:t>
            </a:r>
            <a:r>
              <a:rPr lang="en-US" altLang="en-US" dirty="0">
                <a:solidFill>
                  <a:schemeClr val="bg2">
                    <a:lumMod val="75000"/>
                  </a:schemeClr>
                </a:solidFill>
                <a:latin typeface="Google Sans"/>
                <a:hlinkClick r:id="rId3">
                  <a:extLst>
                    <a:ext uri="{A12FA001-AC4F-418D-AE19-62706E023703}">
                      <ahyp:hlinkClr xmlns:ahyp="http://schemas.microsoft.com/office/drawing/2018/hyperlinkcolor" val="tx"/>
                    </a:ext>
                  </a:extLst>
                </a:hlinkClick>
              </a:rPr>
              <a:t>notable acceleration</a:t>
            </a:r>
            <a:r>
              <a:rPr lang="en-US" altLang="en-US" dirty="0">
                <a:solidFill>
                  <a:schemeClr val="bg2">
                    <a:lumMod val="75000"/>
                  </a:schemeClr>
                </a:solidFill>
                <a:latin typeface="Google Sans"/>
              </a:rPr>
              <a:t> in the last three years due to the combined pressures of the cost-of-living crisis and private rental market instability.</a:t>
            </a:r>
          </a:p>
          <a:p>
            <a:pPr lvl="0" eaLnBrk="0" fontAlgn="base" hangingPunct="0">
              <a:spcBef>
                <a:spcPct val="0"/>
              </a:spcBef>
              <a:spcAft>
                <a:spcPct val="0"/>
              </a:spcAft>
              <a:buClrTx/>
              <a:buFontTx/>
              <a:buChar char="•"/>
            </a:pPr>
            <a:endParaRPr lang="en-US" altLang="en-US" dirty="0">
              <a:solidFill>
                <a:schemeClr val="bg2">
                  <a:lumMod val="75000"/>
                </a:schemeClr>
              </a:solidFill>
              <a:latin typeface="Google Sans"/>
            </a:endParaRPr>
          </a:p>
          <a:p>
            <a:pPr lvl="0" eaLnBrk="0" fontAlgn="base" hangingPunct="0">
              <a:spcBef>
                <a:spcPct val="0"/>
              </a:spcBef>
              <a:spcAft>
                <a:spcPct val="0"/>
              </a:spcAft>
              <a:buClrTx/>
              <a:buFontTx/>
              <a:buChar char="•"/>
            </a:pPr>
            <a:r>
              <a:rPr lang="en-US" altLang="en-US" b="1" dirty="0">
                <a:solidFill>
                  <a:schemeClr val="bg2">
                    <a:lumMod val="75000"/>
                  </a:schemeClr>
                </a:solidFill>
                <a:latin typeface="Google Sans"/>
              </a:rPr>
              <a:t>Record Highs:</a:t>
            </a:r>
            <a:r>
              <a:rPr lang="en-US" altLang="en-US" dirty="0">
                <a:solidFill>
                  <a:schemeClr val="bg2">
                    <a:lumMod val="75000"/>
                  </a:schemeClr>
                </a:solidFill>
                <a:latin typeface="Google Sans"/>
              </a:rPr>
              <a:t> We are currently in an </a:t>
            </a:r>
            <a:r>
              <a:rPr lang="en-US" altLang="en-US" b="1" dirty="0">
                <a:solidFill>
                  <a:schemeClr val="bg2">
                    <a:lumMod val="75000"/>
                  </a:schemeClr>
                </a:solidFill>
                <a:latin typeface="Google Sans"/>
              </a:rPr>
              <a:t>unprecedented period</a:t>
            </a:r>
            <a:r>
              <a:rPr lang="en-US" altLang="en-US" dirty="0">
                <a:solidFill>
                  <a:schemeClr val="bg2">
                    <a:lumMod val="75000"/>
                  </a:schemeClr>
                </a:solidFill>
                <a:latin typeface="Google Sans"/>
              </a:rPr>
              <a:t> of housing emergency, with figures consistently breaking all-time records.</a:t>
            </a:r>
            <a:r>
              <a:rPr lang="en-US" altLang="en-US" sz="700" dirty="0">
                <a:solidFill>
                  <a:schemeClr val="bg2">
                    <a:lumMod val="75000"/>
                  </a:schemeClr>
                </a:solidFill>
              </a:rPr>
              <a:t> </a:t>
            </a:r>
            <a:endParaRPr lang="en-US" altLang="en-US" sz="2000" dirty="0">
              <a:solidFill>
                <a:schemeClr val="bg2">
                  <a:lumMod val="75000"/>
                </a:schemeClr>
              </a:solidFill>
              <a:latin typeface="Arial" panose="020B0604020202020204" pitchFamily="34" charset="0"/>
            </a:endParaRPr>
          </a:p>
          <a:p>
            <a:endParaRPr lang="en-GB" dirty="0"/>
          </a:p>
        </p:txBody>
      </p:sp>
    </p:spTree>
    <p:extLst>
      <p:ext uri="{BB962C8B-B14F-4D97-AF65-F5344CB8AC3E}">
        <p14:creationId xmlns:p14="http://schemas.microsoft.com/office/powerpoint/2010/main" val="3692641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AC331-DF1E-6D5A-0CAB-5C59C4E66410}"/>
              </a:ext>
            </a:extLst>
          </p:cNvPr>
          <p:cNvSpPr>
            <a:spLocks noGrp="1"/>
          </p:cNvSpPr>
          <p:nvPr>
            <p:ph type="title"/>
          </p:nvPr>
        </p:nvSpPr>
        <p:spPr/>
        <p:txBody>
          <a:bodyPr>
            <a:normAutofit fontScale="90000"/>
          </a:bodyPr>
          <a:lstStyle/>
          <a:p>
            <a:r>
              <a:rPr lang="en-GB" dirty="0"/>
              <a:t>The 2026 landscape in England</a:t>
            </a:r>
            <a:br>
              <a:rPr lang="en-GB" dirty="0"/>
            </a:br>
            <a:r>
              <a:rPr lang="en-GB" dirty="0"/>
              <a:t>Children</a:t>
            </a:r>
          </a:p>
        </p:txBody>
      </p:sp>
      <p:sp>
        <p:nvSpPr>
          <p:cNvPr id="3" name="TextBox 2">
            <a:extLst>
              <a:ext uri="{FF2B5EF4-FFF2-40B4-BE49-F238E27FC236}">
                <a16:creationId xmlns:a16="http://schemas.microsoft.com/office/drawing/2014/main" id="{B0E2B333-99CD-2570-85EB-9887988A5EF0}"/>
              </a:ext>
            </a:extLst>
          </p:cNvPr>
          <p:cNvSpPr txBox="1"/>
          <p:nvPr/>
        </p:nvSpPr>
        <p:spPr>
          <a:xfrm>
            <a:off x="5205984" y="1654246"/>
            <a:ext cx="3938016" cy="2893100"/>
          </a:xfrm>
          <a:prstGeom prst="rect">
            <a:avLst/>
          </a:prstGeom>
          <a:noFill/>
        </p:spPr>
        <p:txBody>
          <a:bodyPr wrap="square" rtlCol="0">
            <a:spAutoFit/>
          </a:bodyPr>
          <a:lstStyle/>
          <a:p>
            <a:r>
              <a:rPr lang="en-US" altLang="en-US" dirty="0">
                <a:solidFill>
                  <a:schemeClr val="bg2">
                    <a:lumMod val="75000"/>
                  </a:schemeClr>
                </a:solidFill>
                <a:latin typeface="+mj-lt"/>
              </a:rPr>
              <a:t>At least </a:t>
            </a:r>
            <a:r>
              <a:rPr lang="en-US" altLang="en-US" b="1" dirty="0">
                <a:solidFill>
                  <a:schemeClr val="bg2">
                    <a:lumMod val="75000"/>
                  </a:schemeClr>
                </a:solidFill>
                <a:latin typeface="+mj-lt"/>
              </a:rPr>
              <a:t>175,990 children</a:t>
            </a:r>
            <a:r>
              <a:rPr lang="en-US" altLang="en-US" dirty="0">
                <a:solidFill>
                  <a:schemeClr val="bg2">
                    <a:lumMod val="75000"/>
                  </a:schemeClr>
                </a:solidFill>
                <a:latin typeface="+mj-lt"/>
              </a:rPr>
              <a:t> are currently living in emergency temporary accommodation—marking the 11th consecutive record high for this demographic</a:t>
            </a:r>
          </a:p>
          <a:p>
            <a:endParaRPr lang="en-US" dirty="0">
              <a:hlinkClick r:id="rId2"/>
            </a:endParaRPr>
          </a:p>
          <a:p>
            <a:r>
              <a:rPr lang="en-US" dirty="0"/>
              <a:t>The number of homeless children is now larger than the entire population of the city of </a:t>
            </a:r>
            <a:r>
              <a:rPr lang="en-US" b="1" dirty="0"/>
              <a:t>Oxford.</a:t>
            </a:r>
          </a:p>
          <a:p>
            <a:endParaRPr lang="en-US" b="1" dirty="0"/>
          </a:p>
          <a:p>
            <a:r>
              <a:rPr lang="en-US" dirty="0"/>
              <a:t>For many families, "temporary" is a misnomer; at least </a:t>
            </a:r>
            <a:r>
              <a:rPr lang="en-US" b="1" dirty="0"/>
              <a:t>1 in 4 households</a:t>
            </a:r>
            <a:r>
              <a:rPr lang="en-US" dirty="0"/>
              <a:t> with children have been stuck in this accommodation for between </a:t>
            </a:r>
            <a:r>
              <a:rPr lang="en-US" b="1" dirty="0"/>
              <a:t>two and five years</a:t>
            </a:r>
            <a:r>
              <a:rPr lang="en-US" dirty="0"/>
              <a:t>.</a:t>
            </a:r>
            <a:endParaRPr lang="en-GB" dirty="0">
              <a:solidFill>
                <a:schemeClr val="bg2">
                  <a:lumMod val="75000"/>
                </a:schemeClr>
              </a:solidFill>
            </a:endParaRPr>
          </a:p>
          <a:p>
            <a:endParaRPr lang="en-GB" dirty="0"/>
          </a:p>
        </p:txBody>
      </p:sp>
      <p:pic>
        <p:nvPicPr>
          <p:cNvPr id="7170" name="Picture 2" descr="Image of a graph lightbox">
            <a:extLst>
              <a:ext uri="{FF2B5EF4-FFF2-40B4-BE49-F238E27FC236}">
                <a16:creationId xmlns:a16="http://schemas.microsoft.com/office/drawing/2014/main" id="{9C0C2937-4C61-A765-933D-7ABC44F43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73" y="1744569"/>
            <a:ext cx="5079111" cy="303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41351"/>
      </p:ext>
    </p:extLst>
  </p:cSld>
  <p:clrMapOvr>
    <a:masterClrMapping/>
  </p:clrMapOvr>
</p:sld>
</file>

<file path=ppt/theme/theme1.xml><?xml version="1.0" encoding="utf-8"?>
<a:theme xmlns:a="http://schemas.openxmlformats.org/drawingml/2006/main" name="BfZ">
  <a:themeElements>
    <a:clrScheme name="Tropic">
      <a:dk1>
        <a:srgbClr val="A1E8D9"/>
      </a:dk1>
      <a:lt1>
        <a:srgbClr val="FFFFFF"/>
      </a:lt1>
      <a:dk2>
        <a:srgbClr val="695D46"/>
      </a:dk2>
      <a:lt2>
        <a:srgbClr val="E0D460"/>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A27520161B4D4E8D5C5740E831CB5C" ma:contentTypeVersion="20" ma:contentTypeDescription="Create a new document." ma:contentTypeScope="" ma:versionID="f037d3221affebec827a8c299fe64a16">
  <xsd:schema xmlns:xsd="http://www.w3.org/2001/XMLSchema" xmlns:xs="http://www.w3.org/2001/XMLSchema" xmlns:p="http://schemas.microsoft.com/office/2006/metadata/properties" xmlns:ns1="http://schemas.microsoft.com/sharepoint/v3" xmlns:ns2="694d7a62-dfd8-425e-b274-19923685db59" xmlns:ns3="56541607-8a00-4fac-8834-f41179a4a18a" targetNamespace="http://schemas.microsoft.com/office/2006/metadata/properties" ma:root="true" ma:fieldsID="107e4d869be55d4d7887947507f49015" ns1:_="" ns2:_="" ns3:_="">
    <xsd:import namespace="http://schemas.microsoft.com/sharepoint/v3"/>
    <xsd:import namespace="694d7a62-dfd8-425e-b274-19923685db59"/>
    <xsd:import namespace="56541607-8a00-4fac-8834-f41179a4a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4d7a62-dfd8-425e-b274-19923685db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c9ae782-46d7-479b-b512-0725aef389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41607-8a00-4fac-8834-f41179a4a1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2344770-2773-45dc-a8a7-97412bfcbed9}" ma:internalName="TaxCatchAll" ma:showField="CatchAllData" ma:web="56541607-8a00-4fac-8834-f41179a4a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694d7a62-dfd8-425e-b274-19923685db59">
      <Terms xmlns="http://schemas.microsoft.com/office/infopath/2007/PartnerControls"/>
    </lcf76f155ced4ddcb4097134ff3c332f>
    <TaxCatchAll xmlns="56541607-8a00-4fac-8834-f41179a4a18a"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B7B2D23-B3AB-4082-86B6-D5CF620A9A16}"/>
</file>

<file path=customXml/itemProps2.xml><?xml version="1.0" encoding="utf-8"?>
<ds:datastoreItem xmlns:ds="http://schemas.openxmlformats.org/officeDocument/2006/customXml" ds:itemID="{FB1E45B9-3A00-42EA-A298-DD5EDEFC8CD0}"/>
</file>

<file path=customXml/itemProps3.xml><?xml version="1.0" encoding="utf-8"?>
<ds:datastoreItem xmlns:ds="http://schemas.openxmlformats.org/officeDocument/2006/customXml" ds:itemID="{7116C614-0333-4874-9AC6-32B69577B5EF}"/>
</file>

<file path=docProps/app.xml><?xml version="1.0" encoding="utf-8"?>
<Properties xmlns="http://schemas.openxmlformats.org/officeDocument/2006/extended-properties" xmlns:vt="http://schemas.openxmlformats.org/officeDocument/2006/docPropsVTypes">
  <TotalTime>2037</TotalTime>
  <Words>2029</Words>
  <Application>Microsoft Office PowerPoint</Application>
  <PresentationFormat>On-screen Show (16:9)</PresentationFormat>
  <Paragraphs>176</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Open Sans</vt:lpstr>
      <vt:lpstr>Raleway</vt:lpstr>
      <vt:lpstr>Arial</vt:lpstr>
      <vt:lpstr>PT Sans Narrow</vt:lpstr>
      <vt:lpstr>Roboto</vt:lpstr>
      <vt:lpstr>Google Sans</vt:lpstr>
      <vt:lpstr>BfZ</vt:lpstr>
      <vt:lpstr>Homelessness in the UK. </vt:lpstr>
      <vt:lpstr>About Crisis</vt:lpstr>
      <vt:lpstr>Our mission </vt:lpstr>
      <vt:lpstr>Content</vt:lpstr>
      <vt:lpstr>The 2026 landscape in England Total homelessness population </vt:lpstr>
      <vt:lpstr>The 2026 landscape in England Total homelessness population</vt:lpstr>
      <vt:lpstr>The 2026 landscape in England Rough Sleeping </vt:lpstr>
      <vt:lpstr>The 2026 landscape in England Temporary Accommodation </vt:lpstr>
      <vt:lpstr>The 2026 landscape in England Children</vt:lpstr>
      <vt:lpstr>Current market forces The private rental market ‘squeeze’</vt:lpstr>
      <vt:lpstr>Current market forces The private rental market ‘squeeze’</vt:lpstr>
      <vt:lpstr>Current market forces LHA effect on tenants</vt:lpstr>
      <vt:lpstr>Current market forces The Scarcity of Social Housing</vt:lpstr>
      <vt:lpstr>Current market forces The Scarcity of Social Housing</vt:lpstr>
      <vt:lpstr>Future Prognosis A Continued Rise (2026–2027)</vt:lpstr>
      <vt:lpstr>Future Prognosis Renters Rights   Act and Landlord exodus</vt:lpstr>
      <vt:lpstr>Future prognosis   </vt:lpstr>
      <vt:lpstr>Success Models Housing First </vt:lpstr>
      <vt:lpstr>Success Models Upstream Prevention the Geelong Project</vt:lpstr>
      <vt:lpstr>Success Models Upstream Prevention the Geelong Project</vt:lpstr>
      <vt:lpstr>Success Models Built for Zero</vt:lpstr>
      <vt:lpstr>Success Models Built for Zero</vt:lpstr>
      <vt:lpstr>Success Models  </vt:lpstr>
      <vt:lpstr>Turning the tide and building resilience</vt:lpstr>
      <vt:lpstr>Turning the tide and building resilience</vt:lpstr>
      <vt:lpstr>Turning the tide and building resilience</vt:lpstr>
      <vt:lpstr>Turning the tide and building resilience</vt:lpstr>
      <vt:lpstr>Turning the tide and building resilience</vt:lpstr>
      <vt:lpstr>Turning the tide and building resilience</vt:lpstr>
      <vt:lpstr>A brigher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King</dc:creator>
  <cp:lastModifiedBy>Rebecca King</cp:lastModifiedBy>
  <cp:revision>5</cp:revision>
  <dcterms:modified xsi:type="dcterms:W3CDTF">2026-05-19T10:43:20Z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0x01010001A27520161B4D4E8D5C5740E831CB5C</vt:lpwstr>
  </property>
</Properties>
</file>