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Good Offc Pro 1" panose="020B0604020202020204" charset="0"/>
      <p:regular r:id="rId18"/>
    </p:embeddedFont>
    <p:embeddedFont>
      <p:font typeface="Good Offc Pro 2" panose="020B0604020202020204" charset="0"/>
      <p:regular r:id="rId19"/>
    </p:embeddedFont>
    <p:embeddedFont>
      <p:font typeface="Good SC Offc Pro"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536" autoAdjust="0"/>
  </p:normalViewPr>
  <p:slideViewPr>
    <p:cSldViewPr>
      <p:cViewPr varScale="1">
        <p:scale>
          <a:sx n="37" d="100"/>
          <a:sy n="37" d="100"/>
        </p:scale>
        <p:origin x="171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 hello </a:t>
            </a:r>
          </a:p>
          <a:p>
            <a:r>
              <a:rPr lang="en-US"/>
              <a:t>Introduce: Lucy &amp; Bee</a:t>
            </a:r>
          </a:p>
          <a:p>
            <a:r>
              <a:rPr lang="en-US"/>
              <a:t>Today we are going to introduce you to Voice of Hope:</a:t>
            </a:r>
          </a:p>
          <a:p>
            <a:r>
              <a:rPr lang="en-US"/>
              <a:t>- our long-term campaigning and influencing project</a:t>
            </a:r>
          </a:p>
          <a:p>
            <a:r>
              <a:rPr lang="en-US"/>
              <a:t>Designed to shift: </a:t>
            </a:r>
          </a:p>
          <a:p>
            <a:r>
              <a:rPr lang="en-US"/>
              <a:t>- Public understanding</a:t>
            </a:r>
          </a:p>
          <a:p>
            <a:r>
              <a:rPr lang="en-US"/>
              <a:t>- Policy</a:t>
            </a:r>
          </a:p>
          <a:p>
            <a:r>
              <a:rPr lang="en-US"/>
              <a:t>-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only works if we do it together. Voice of Hope is designed to work with the sector. </a:t>
            </a:r>
          </a:p>
          <a:p>
            <a:r>
              <a:rPr lang="en-US" dirty="0"/>
              <a:t>Partners help to:</a:t>
            </a:r>
          </a:p>
          <a:p>
            <a:r>
              <a:rPr lang="en-US" dirty="0"/>
              <a:t>•	Shape insight</a:t>
            </a:r>
          </a:p>
          <a:p>
            <a:r>
              <a:rPr lang="en-US" dirty="0"/>
              <a:t>o	Share data, experience, learning</a:t>
            </a:r>
          </a:p>
          <a:p>
            <a:r>
              <a:rPr lang="en-US" dirty="0"/>
              <a:t>•	Co-create solutions</a:t>
            </a:r>
          </a:p>
          <a:p>
            <a:r>
              <a:rPr lang="en-US" dirty="0"/>
              <a:t>o	Workshops, roundtables, strategy development</a:t>
            </a:r>
          </a:p>
          <a:p>
            <a:r>
              <a:rPr lang="en-US" dirty="0"/>
              <a:t>•	Drive change</a:t>
            </a:r>
          </a:p>
          <a:p>
            <a:r>
              <a:rPr lang="en-US" dirty="0"/>
              <a:t>o	Embed new approaches locally and nationally</a:t>
            </a:r>
          </a:p>
          <a:p>
            <a:r>
              <a:rPr lang="en-US" dirty="0"/>
              <a:t>This is about shared ownership of outcomes...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Lived experience is crucial - we can't do our work without it. LV will</a:t>
            </a:r>
          </a:p>
          <a:p>
            <a:r>
              <a:rPr lang="en-US"/>
              <a:t>•	Shape narrative</a:t>
            </a:r>
          </a:p>
          <a:p>
            <a:r>
              <a:rPr lang="en-US"/>
              <a:t>•	Inform research</a:t>
            </a:r>
          </a:p>
          <a:p>
            <a:r>
              <a:rPr lang="en-US"/>
              <a:t>•	Influence solutions</a:t>
            </a:r>
          </a:p>
          <a:p>
            <a:r>
              <a:rPr lang="en-US"/>
              <a:t>But more than that...</a:t>
            </a:r>
          </a:p>
          <a:p>
            <a:r>
              <a:rPr lang="en-US"/>
              <a:t>Voice of Hope is not about speaking for people—it’s about creating space for people to be heard, amplifying voices, getting into the room where it happens and supporting them to lead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YOU to join us - change the story AND the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are our asks?</a:t>
            </a:r>
          </a:p>
          <a:p>
            <a:r>
              <a:rPr lang="en-US" dirty="0"/>
              <a:t>•	Engage </a:t>
            </a:r>
          </a:p>
          <a:p>
            <a:r>
              <a:rPr lang="en-US" dirty="0"/>
              <a:t>o	share and support our work</a:t>
            </a:r>
          </a:p>
          <a:p>
            <a:r>
              <a:rPr lang="en-US" dirty="0"/>
              <a:t>•	Contribute </a:t>
            </a:r>
          </a:p>
          <a:p>
            <a:r>
              <a:rPr lang="en-US" dirty="0"/>
              <a:t>o	Share insight, data, and learning </a:t>
            </a:r>
          </a:p>
          <a:p>
            <a:r>
              <a:rPr lang="en-US" dirty="0"/>
              <a:t>o	Feed into ‘State of the Region’ work </a:t>
            </a:r>
          </a:p>
          <a:p>
            <a:r>
              <a:rPr lang="en-US" dirty="0"/>
              <a:t>o	Bring frontline and lived experience voices into Community Voices</a:t>
            </a:r>
          </a:p>
          <a:p>
            <a:r>
              <a:rPr lang="en-US" dirty="0"/>
              <a:t>•	Create with us</a:t>
            </a:r>
          </a:p>
          <a:p>
            <a:r>
              <a:rPr lang="en-US" dirty="0"/>
              <a:t>o	Take part in workshops and roundtables </a:t>
            </a:r>
          </a:p>
          <a:p>
            <a:r>
              <a:rPr lang="en-US" dirty="0"/>
              <a:t>o	Co-produce recommendations </a:t>
            </a:r>
          </a:p>
          <a:p>
            <a:r>
              <a:rPr lang="en-US" dirty="0"/>
              <a:t>o	Test ideas grounded in lived experience</a:t>
            </a:r>
          </a:p>
          <a:p>
            <a:r>
              <a:rPr lang="en-US" dirty="0"/>
              <a:t>•	Lead with us</a:t>
            </a:r>
          </a:p>
          <a:p>
            <a:r>
              <a:rPr lang="en-US" dirty="0"/>
              <a:t>o	LAs:</a:t>
            </a:r>
          </a:p>
          <a:p>
            <a:r>
              <a:rPr lang="en-US" dirty="0"/>
              <a:t>	Explore how success is measured locally </a:t>
            </a:r>
          </a:p>
          <a:p>
            <a:r>
              <a:rPr lang="en-US" dirty="0"/>
              <a:t>	Beyond placement → tenancy sustainment</a:t>
            </a:r>
          </a:p>
          <a:p>
            <a:r>
              <a:rPr lang="en-US" dirty="0"/>
              <a:t>	Use insight (like the Missing Year) to inform strategy</a:t>
            </a:r>
          </a:p>
          <a:p>
            <a:r>
              <a:rPr lang="en-US" dirty="0"/>
              <a:t>	Engage in policy conversations and pilot approaches</a:t>
            </a:r>
          </a:p>
          <a:p>
            <a:r>
              <a:rPr lang="en-US" dirty="0"/>
              <a:t>o	VCSE/other orgs:</a:t>
            </a:r>
          </a:p>
          <a:p>
            <a:r>
              <a:rPr lang="en-US" dirty="0"/>
              <a:t>	Share and test what works in sustainment and prevention</a:t>
            </a:r>
          </a:p>
          <a:p>
            <a:r>
              <a:rPr lang="en-US" dirty="0"/>
              <a:t>	Embed lived experience in design and delivery</a:t>
            </a:r>
          </a:p>
          <a:p>
            <a:r>
              <a:rPr lang="en-US" dirty="0"/>
              <a:t>	Help amplify community-led solutions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Hopestead: because everyone deserves a place to call home</a:t>
            </a:r>
          </a:p>
          <a:p>
            <a:endParaRPr lang="en-US"/>
          </a:p>
          <a:p>
            <a:r>
              <a:rPr lang="en-US"/>
              <a:t>Thank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Hopestead, our ambition is not just to respond to homelessness—but to help end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Core Challenge: How homelessness is understood shapes how it’s solved</a:t>
            </a:r>
          </a:p>
          <a:p>
            <a:endParaRPr lang="en-US"/>
          </a:p>
          <a:p>
            <a:r>
              <a:rPr lang="en-US"/>
              <a:t>There is a problem there. Our solution: Voice of Hope exists to “Raise awareness, shift perceptions, and advocate for effective policy change grounded in lived experience and data”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Voice of Hope is a campaigning platform that brings together:</a:t>
            </a:r>
          </a:p>
          <a:p>
            <a:endParaRPr lang="en-US" dirty="0"/>
          </a:p>
          <a:p>
            <a:r>
              <a:rPr lang="en-US" dirty="0"/>
              <a:t> Evidence</a:t>
            </a:r>
          </a:p>
          <a:p>
            <a:r>
              <a:rPr lang="en-US" dirty="0"/>
              <a:t>•	Research aka State of the Region report, The Missing Year</a:t>
            </a:r>
          </a:p>
          <a:p>
            <a:r>
              <a:rPr lang="en-US" dirty="0"/>
              <a:t>•	Data on homelessness trends and gaps</a:t>
            </a:r>
          </a:p>
          <a:p>
            <a:endParaRPr lang="en-US" dirty="0"/>
          </a:p>
          <a:p>
            <a:r>
              <a:rPr lang="en-US" dirty="0"/>
              <a:t>Lived Experience</a:t>
            </a:r>
          </a:p>
          <a:p>
            <a:r>
              <a:rPr lang="en-US" dirty="0"/>
              <a:t>•	Community Voices</a:t>
            </a:r>
          </a:p>
          <a:p>
            <a:r>
              <a:rPr lang="en-US" dirty="0"/>
              <a:t>•	Frontline insight</a:t>
            </a:r>
          </a:p>
          <a:p>
            <a:endParaRPr lang="en-US" dirty="0"/>
          </a:p>
          <a:p>
            <a:r>
              <a:rPr lang="en-US" dirty="0"/>
              <a:t> Influence</a:t>
            </a:r>
          </a:p>
          <a:p>
            <a:r>
              <a:rPr lang="en-US" dirty="0"/>
              <a:t>•	Policy engagement</a:t>
            </a:r>
          </a:p>
          <a:p>
            <a:r>
              <a:rPr lang="en-US" dirty="0"/>
              <a:t>•	Campaigning + media</a:t>
            </a:r>
          </a:p>
          <a:p>
            <a:endParaRPr lang="en-US" dirty="0"/>
          </a:p>
          <a:p>
            <a:r>
              <a:rPr lang="en-US" dirty="0"/>
              <a:t>Voice of Hope connects insight, voice and influence to drive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But what is our place?</a:t>
            </a:r>
          </a:p>
          <a:p>
            <a:endParaRPr lang="en-US"/>
          </a:p>
          <a:p>
            <a:r>
              <a:rPr lang="en-US"/>
              <a:t>An example is our newest campaign: The Missing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Currently: Focus on visible crisis and emergency responses (which are needed)</a:t>
            </a:r>
          </a:p>
          <a:p>
            <a:endParaRPr lang="en-US"/>
          </a:p>
          <a:p>
            <a:r>
              <a:rPr lang="en-US"/>
              <a:t>Result: Success measured at the point of placement, not long-term outcomes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highlights a deeper issue, that systems are structured around short-term success</a:t>
            </a:r>
          </a:p>
          <a:p>
            <a:r>
              <a:rPr lang="en-US"/>
              <a:t>•	Gaps in support</a:t>
            </a:r>
          </a:p>
          <a:p>
            <a:r>
              <a:rPr lang="en-US"/>
              <a:t>•	Misaligned metrics</a:t>
            </a:r>
          </a:p>
          <a:p>
            <a:r>
              <a:rPr lang="en-US"/>
              <a:t>•	Missed opportunities for prevention</a:t>
            </a:r>
          </a:p>
          <a:p>
            <a:endParaRPr lang="en-US"/>
          </a:p>
          <a:p>
            <a:r>
              <a:rPr lang="en-US"/>
              <a:t>“The Missing Year isn’t the problem—it reveals the problem.”</a:t>
            </a:r>
          </a:p>
          <a:p>
            <a:r>
              <a:rPr lang="en-US"/>
              <a:t>in homelessness prevention and relief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to simplify our TOC </a:t>
            </a:r>
          </a:p>
          <a:p>
            <a:endParaRPr lang="en-US" dirty="0"/>
          </a:p>
          <a:p>
            <a:r>
              <a:rPr lang="en-US" dirty="0"/>
              <a:t>1. Build understanding (Insight &amp; Evidence)</a:t>
            </a:r>
          </a:p>
          <a:p>
            <a:r>
              <a:rPr lang="en-US" dirty="0"/>
              <a:t>•	Research &amp; data collection</a:t>
            </a:r>
          </a:p>
          <a:p>
            <a:r>
              <a:rPr lang="en-US" dirty="0"/>
              <a:t>•	Lived experience</a:t>
            </a:r>
          </a:p>
          <a:p>
            <a:r>
              <a:rPr lang="en-US" dirty="0"/>
              <a:t>•	Identify gaps like the Missing Year</a:t>
            </a:r>
          </a:p>
          <a:p>
            <a:endParaRPr lang="en-US" dirty="0"/>
          </a:p>
          <a:p>
            <a:r>
              <a:rPr lang="en-US" dirty="0"/>
              <a:t>2. Change the narrative (Public engagement)</a:t>
            </a:r>
          </a:p>
          <a:p>
            <a:r>
              <a:rPr lang="en-US" dirty="0"/>
              <a:t>•	Campaigns, storytelling, media</a:t>
            </a:r>
          </a:p>
          <a:p>
            <a:r>
              <a:rPr lang="en-US" dirty="0"/>
              <a:t>•	Shift how homelessness is seen and discussed</a:t>
            </a:r>
          </a:p>
          <a:p>
            <a:endParaRPr lang="en-US" dirty="0"/>
          </a:p>
          <a:p>
            <a:r>
              <a:rPr lang="en-US" dirty="0"/>
              <a:t>3. Influence systems (Policy &amp; practice)</a:t>
            </a:r>
          </a:p>
          <a:p>
            <a:r>
              <a:rPr lang="en-US" dirty="0"/>
              <a:t>•	Work with local authorities, partners, policymakers</a:t>
            </a:r>
          </a:p>
          <a:p>
            <a:r>
              <a:rPr lang="en-US" dirty="0"/>
              <a:t>•	Embed better definitions of success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0" y="0"/>
            <a:ext cx="18288000" cy="10287000"/>
            <a:chOff x="0" y="0"/>
            <a:chExt cx="4993629" cy="2808916"/>
          </a:xfrm>
        </p:grpSpPr>
        <p:sp>
          <p:nvSpPr>
            <p:cNvPr id="4" name="Freeform 4"/>
            <p:cNvSpPr/>
            <p:nvPr/>
          </p:nvSpPr>
          <p:spPr>
            <a:xfrm>
              <a:off x="0" y="0"/>
              <a:ext cx="4993629" cy="2808916"/>
            </a:xfrm>
            <a:custGeom>
              <a:avLst/>
              <a:gdLst/>
              <a:ahLst/>
              <a:cxnLst/>
              <a:rect l="l" t="t" r="r" b="b"/>
              <a:pathLst>
                <a:path w="4993629" h="2808916">
                  <a:moveTo>
                    <a:pt x="0" y="0"/>
                  </a:moveTo>
                  <a:lnTo>
                    <a:pt x="4993629" y="0"/>
                  </a:lnTo>
                  <a:lnTo>
                    <a:pt x="4993629" y="2808916"/>
                  </a:lnTo>
                  <a:lnTo>
                    <a:pt x="0" y="2808916"/>
                  </a:lnTo>
                  <a:close/>
                </a:path>
              </a:pathLst>
            </a:custGeom>
            <a:solidFill>
              <a:srgbClr val="1A1A1A">
                <a:alpha val="43922"/>
              </a:srgbClr>
            </a:solidFill>
          </p:spPr>
          <p:txBody>
            <a:bodyPr/>
            <a:lstStyle/>
            <a:p>
              <a:endParaRPr lang="en-GB"/>
            </a:p>
          </p:txBody>
        </p:sp>
        <p:sp>
          <p:nvSpPr>
            <p:cNvPr id="5" name="TextBox 5"/>
            <p:cNvSpPr txBox="1"/>
            <p:nvPr/>
          </p:nvSpPr>
          <p:spPr>
            <a:xfrm>
              <a:off x="0" y="-76200"/>
              <a:ext cx="4993629" cy="2885116"/>
            </a:xfrm>
            <a:prstGeom prst="rect">
              <a:avLst/>
            </a:prstGeom>
          </p:spPr>
          <p:txBody>
            <a:bodyPr lIns="48999" tIns="48999" rIns="48999" bIns="48999" rtlCol="0" anchor="ctr"/>
            <a:lstStyle/>
            <a:p>
              <a:pPr algn="ctr">
                <a:lnSpc>
                  <a:spcPts val="2565"/>
                </a:lnSpc>
              </a:pPr>
              <a:endParaRPr/>
            </a:p>
          </p:txBody>
        </p:sp>
      </p:grpSp>
      <p:sp>
        <p:nvSpPr>
          <p:cNvPr id="6" name="Freeform 6"/>
          <p:cNvSpPr/>
          <p:nvPr/>
        </p:nvSpPr>
        <p:spPr>
          <a:xfrm>
            <a:off x="1309562" y="3127654"/>
            <a:ext cx="5040220" cy="4031693"/>
          </a:xfrm>
          <a:custGeom>
            <a:avLst/>
            <a:gdLst/>
            <a:ahLst/>
            <a:cxnLst/>
            <a:rect l="l" t="t" r="r" b="b"/>
            <a:pathLst>
              <a:path w="5040220" h="4031693">
                <a:moveTo>
                  <a:pt x="0" y="0"/>
                </a:moveTo>
                <a:lnTo>
                  <a:pt x="5040221" y="0"/>
                </a:lnTo>
                <a:lnTo>
                  <a:pt x="5040221" y="4031692"/>
                </a:lnTo>
                <a:lnTo>
                  <a:pt x="0" y="4031692"/>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878653" y="3127654"/>
            <a:ext cx="3265347" cy="4024964"/>
          </a:xfrm>
          <a:prstGeom prst="rect">
            <a:avLst/>
          </a:prstGeom>
        </p:spPr>
        <p:txBody>
          <a:bodyPr lIns="0" tIns="0" rIns="0" bIns="0" rtlCol="0" anchor="t">
            <a:spAutoFit/>
          </a:bodyPr>
          <a:lstStyle/>
          <a:p>
            <a:pPr algn="just">
              <a:lnSpc>
                <a:spcPts val="9963"/>
              </a:lnSpc>
            </a:pPr>
            <a:r>
              <a:rPr lang="en-US" sz="9963">
                <a:solidFill>
                  <a:srgbClr val="F8E800"/>
                </a:solidFill>
                <a:latin typeface="Good SC Offc Pro"/>
                <a:ea typeface="Good SC Offc Pro"/>
                <a:cs typeface="Good SC Offc Pro"/>
                <a:sym typeface="Good SC Offc Pro"/>
              </a:rPr>
              <a:t>VOICE </a:t>
            </a:r>
          </a:p>
          <a:p>
            <a:pPr algn="just">
              <a:lnSpc>
                <a:spcPts val="9963"/>
              </a:lnSpc>
            </a:pPr>
            <a:r>
              <a:rPr lang="en-US" sz="9963">
                <a:solidFill>
                  <a:srgbClr val="F8E800"/>
                </a:solidFill>
                <a:latin typeface="Good SC Offc Pro"/>
                <a:ea typeface="Good SC Offc Pro"/>
                <a:cs typeface="Good SC Offc Pro"/>
                <a:sym typeface="Good SC Offc Pro"/>
              </a:rPr>
              <a:t>OF </a:t>
            </a:r>
          </a:p>
          <a:p>
            <a:pPr algn="just">
              <a:lnSpc>
                <a:spcPts val="9963"/>
              </a:lnSpc>
            </a:pPr>
            <a:r>
              <a:rPr lang="en-US" sz="9963">
                <a:solidFill>
                  <a:srgbClr val="F8E800"/>
                </a:solidFill>
                <a:latin typeface="Good SC Offc Pro"/>
                <a:ea typeface="Good SC Offc Pro"/>
                <a:cs typeface="Good SC Offc Pro"/>
                <a:sym typeface="Good SC Offc Pro"/>
              </a:rPr>
              <a:t>HOPE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50858"/>
        </a:solidFill>
        <a:effectLst/>
      </p:bgPr>
    </p:bg>
    <p:spTree>
      <p:nvGrpSpPr>
        <p:cNvPr id="1" name=""/>
        <p:cNvGrpSpPr/>
        <p:nvPr/>
      </p:nvGrpSpPr>
      <p:grpSpPr>
        <a:xfrm>
          <a:off x="0" y="0"/>
          <a:ext cx="0" cy="0"/>
          <a:chOff x="0" y="0"/>
          <a:chExt cx="0" cy="0"/>
        </a:xfrm>
      </p:grpSpPr>
      <p:sp>
        <p:nvSpPr>
          <p:cNvPr id="2" name="TextBox 2"/>
          <p:cNvSpPr txBox="1"/>
          <p:nvPr/>
        </p:nvSpPr>
        <p:spPr>
          <a:xfrm>
            <a:off x="1028700" y="3829051"/>
            <a:ext cx="16799306" cy="1520824"/>
          </a:xfrm>
          <a:prstGeom prst="rect">
            <a:avLst/>
          </a:prstGeom>
        </p:spPr>
        <p:txBody>
          <a:bodyPr lIns="0" tIns="0" rIns="0" bIns="0" rtlCol="0" anchor="t">
            <a:spAutoFit/>
          </a:bodyPr>
          <a:lstStyle/>
          <a:p>
            <a:pPr algn="l">
              <a:lnSpc>
                <a:spcPts val="9999"/>
              </a:lnSpc>
              <a:spcBef>
                <a:spcPct val="0"/>
              </a:spcBef>
            </a:pPr>
            <a:r>
              <a:rPr lang="en-US" sz="9999">
                <a:solidFill>
                  <a:srgbClr val="FFFFFF"/>
                </a:solidFill>
                <a:latin typeface="Good SC Offc Pro"/>
                <a:ea typeface="Good SC Offc Pro"/>
                <a:cs typeface="Good SC Offc Pro"/>
                <a:sym typeface="Good SC Offc Pro"/>
              </a:rPr>
              <a:t>PARTNERSHIP</a:t>
            </a:r>
          </a:p>
        </p:txBody>
      </p:sp>
      <p:sp>
        <p:nvSpPr>
          <p:cNvPr id="3" name="Freeform 3"/>
          <p:cNvSpPr/>
          <p:nvPr/>
        </p:nvSpPr>
        <p:spPr>
          <a:xfrm>
            <a:off x="15147051" y="7745798"/>
            <a:ext cx="2112249" cy="1689597"/>
          </a:xfrm>
          <a:custGeom>
            <a:avLst/>
            <a:gdLst/>
            <a:ahLst/>
            <a:cxnLst/>
            <a:rect l="l" t="t" r="r" b="b"/>
            <a:pathLst>
              <a:path w="2112249" h="1689597">
                <a:moveTo>
                  <a:pt x="0" y="0"/>
                </a:moveTo>
                <a:lnTo>
                  <a:pt x="2112249" y="0"/>
                </a:lnTo>
                <a:lnTo>
                  <a:pt x="2112249" y="1689597"/>
                </a:lnTo>
                <a:lnTo>
                  <a:pt x="0" y="1689597"/>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028700" y="1028700"/>
            <a:ext cx="2265767" cy="2382357"/>
            <a:chOff x="0" y="0"/>
            <a:chExt cx="596745" cy="627452"/>
          </a:xfrm>
        </p:grpSpPr>
        <p:sp>
          <p:nvSpPr>
            <p:cNvPr id="5" name="Freeform 5"/>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F8E800"/>
            </a:solidFill>
          </p:spPr>
          <p:txBody>
            <a:bodyPr/>
            <a:lstStyle/>
            <a:p>
              <a:endParaRPr lang="en-GB"/>
            </a:p>
          </p:txBody>
        </p:sp>
        <p:sp>
          <p:nvSpPr>
            <p:cNvPr id="6" name="TextBox 6"/>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7" name="TextBox 7"/>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450858"/>
                </a:solidFill>
                <a:latin typeface="Good SC Offc Pro"/>
                <a:ea typeface="Good SC Offc Pro"/>
                <a:cs typeface="Good SC Offc Pro"/>
                <a:sym typeface="Good SC Offc Pro"/>
              </a:rPr>
              <a:t>VOICE </a:t>
            </a:r>
          </a:p>
          <a:p>
            <a:pPr algn="just">
              <a:lnSpc>
                <a:spcPts val="4609"/>
              </a:lnSpc>
            </a:pPr>
            <a:r>
              <a:rPr lang="en-US" sz="4609">
                <a:solidFill>
                  <a:srgbClr val="450858"/>
                </a:solidFill>
                <a:latin typeface="Good SC Offc Pro"/>
                <a:ea typeface="Good SC Offc Pro"/>
                <a:cs typeface="Good SC Offc Pro"/>
                <a:sym typeface="Good SC Offc Pro"/>
              </a:rPr>
              <a:t>OF </a:t>
            </a:r>
          </a:p>
          <a:p>
            <a:pPr algn="just">
              <a:lnSpc>
                <a:spcPts val="4609"/>
              </a:lnSpc>
            </a:pPr>
            <a:r>
              <a:rPr lang="en-US" sz="4609">
                <a:solidFill>
                  <a:srgbClr val="450858"/>
                </a:solidFill>
                <a:latin typeface="Good SC Offc Pro"/>
                <a:ea typeface="Good SC Offc Pro"/>
                <a:cs typeface="Good SC Offc Pro"/>
                <a:sym typeface="Good SC Offc Pro"/>
              </a:rPr>
              <a:t>HOPE</a:t>
            </a:r>
          </a:p>
        </p:txBody>
      </p:sp>
      <p:grpSp>
        <p:nvGrpSpPr>
          <p:cNvPr id="8" name="Group 8"/>
          <p:cNvGrpSpPr/>
          <p:nvPr/>
        </p:nvGrpSpPr>
        <p:grpSpPr>
          <a:xfrm>
            <a:off x="941987" y="5285387"/>
            <a:ext cx="3972913" cy="3972913"/>
            <a:chOff x="0" y="0"/>
            <a:chExt cx="1046364" cy="1046364"/>
          </a:xfrm>
        </p:grpSpPr>
        <p:sp>
          <p:nvSpPr>
            <p:cNvPr id="9" name="Freeform 9"/>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FFFFFF"/>
            </a:solidFill>
          </p:spPr>
          <p:txBody>
            <a:bodyPr/>
            <a:lstStyle/>
            <a:p>
              <a:endParaRPr lang="en-GB"/>
            </a:p>
          </p:txBody>
        </p:sp>
        <p:sp>
          <p:nvSpPr>
            <p:cNvPr id="10" name="TextBox 10"/>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084374" y="5285387"/>
            <a:ext cx="3972913" cy="3972913"/>
            <a:chOff x="0" y="0"/>
            <a:chExt cx="1046364" cy="1046364"/>
          </a:xfrm>
        </p:grpSpPr>
        <p:sp>
          <p:nvSpPr>
            <p:cNvPr id="12" name="Freeform 12"/>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FFFFFF"/>
            </a:solidFill>
          </p:spPr>
          <p:txBody>
            <a:bodyPr/>
            <a:lstStyle/>
            <a:p>
              <a:endParaRPr lang="en-GB"/>
            </a:p>
          </p:txBody>
        </p:sp>
        <p:sp>
          <p:nvSpPr>
            <p:cNvPr id="13" name="TextBox 13"/>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228737" y="5285387"/>
            <a:ext cx="3972913" cy="3972913"/>
            <a:chOff x="0" y="0"/>
            <a:chExt cx="1046364" cy="1046364"/>
          </a:xfrm>
        </p:grpSpPr>
        <p:sp>
          <p:nvSpPr>
            <p:cNvPr id="15" name="Freeform 15"/>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FFFFFF"/>
            </a:solidFill>
          </p:spPr>
          <p:txBody>
            <a:bodyPr/>
            <a:lstStyle/>
            <a:p>
              <a:endParaRPr lang="en-GB"/>
            </a:p>
          </p:txBody>
        </p:sp>
        <p:sp>
          <p:nvSpPr>
            <p:cNvPr id="16" name="TextBox 16"/>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580730" y="5958981"/>
            <a:ext cx="2695426" cy="2120900"/>
          </a:xfrm>
          <a:prstGeom prst="rect">
            <a:avLst/>
          </a:prstGeom>
        </p:spPr>
        <p:txBody>
          <a:bodyPr lIns="0" tIns="0" rIns="0" bIns="0" rtlCol="0" anchor="t">
            <a:spAutoFit/>
          </a:bodyPr>
          <a:lstStyle/>
          <a:p>
            <a:pPr algn="l">
              <a:lnSpc>
                <a:spcPts val="3999"/>
              </a:lnSpc>
            </a:pPr>
            <a:r>
              <a:rPr lang="en-US" sz="3999" dirty="0">
                <a:solidFill>
                  <a:srgbClr val="450858"/>
                </a:solidFill>
                <a:latin typeface="Good SC Offc Pro"/>
                <a:ea typeface="Good SC Offc Pro"/>
                <a:cs typeface="Good SC Offc Pro"/>
                <a:sym typeface="Good SC Offc Pro"/>
              </a:rPr>
              <a:t>SHAPE INSIGHT:</a:t>
            </a:r>
          </a:p>
          <a:p>
            <a:pPr algn="l">
              <a:lnSpc>
                <a:spcPts val="3999"/>
              </a:lnSpc>
            </a:pPr>
            <a:r>
              <a:rPr lang="en-US" sz="3999" dirty="0">
                <a:solidFill>
                  <a:srgbClr val="450858"/>
                </a:solidFill>
                <a:latin typeface="Good Offc Pro 1"/>
                <a:ea typeface="Good Offc Pro 1"/>
                <a:cs typeface="Good Offc Pro 1"/>
                <a:sym typeface="Good Offc Pro 1"/>
              </a:rPr>
              <a:t>SHARE DATA, </a:t>
            </a:r>
          </a:p>
          <a:p>
            <a:pPr algn="l">
              <a:lnSpc>
                <a:spcPts val="3999"/>
              </a:lnSpc>
            </a:pPr>
            <a:r>
              <a:rPr lang="en-US" sz="3999" dirty="0">
                <a:solidFill>
                  <a:srgbClr val="450858"/>
                </a:solidFill>
                <a:latin typeface="Good Offc Pro 1"/>
                <a:ea typeface="Good Offc Pro 1"/>
                <a:cs typeface="Good Offc Pro 1"/>
                <a:sym typeface="Good Offc Pro 1"/>
              </a:rPr>
              <a:t>EXPERIENCE</a:t>
            </a:r>
          </a:p>
          <a:p>
            <a:pPr algn="l">
              <a:lnSpc>
                <a:spcPts val="3999"/>
              </a:lnSpc>
              <a:spcBef>
                <a:spcPct val="0"/>
              </a:spcBef>
            </a:pPr>
            <a:r>
              <a:rPr lang="en-US" sz="3999" dirty="0">
                <a:solidFill>
                  <a:srgbClr val="450858"/>
                </a:solidFill>
                <a:latin typeface="Good Offc Pro 1"/>
                <a:ea typeface="Good Offc Pro 1"/>
                <a:cs typeface="Good Offc Pro 1"/>
                <a:sym typeface="Good Offc Pro 1"/>
              </a:rPr>
              <a:t>AND LEARNING</a:t>
            </a:r>
          </a:p>
        </p:txBody>
      </p:sp>
      <p:sp>
        <p:nvSpPr>
          <p:cNvPr id="18" name="TextBox 18"/>
          <p:cNvSpPr txBox="1"/>
          <p:nvPr/>
        </p:nvSpPr>
        <p:spPr>
          <a:xfrm>
            <a:off x="5673632" y="5964872"/>
            <a:ext cx="2655838" cy="2625725"/>
          </a:xfrm>
          <a:prstGeom prst="rect">
            <a:avLst/>
          </a:prstGeom>
        </p:spPr>
        <p:txBody>
          <a:bodyPr lIns="0" tIns="0" rIns="0" bIns="0" rtlCol="0" anchor="t">
            <a:spAutoFit/>
          </a:bodyPr>
          <a:lstStyle/>
          <a:p>
            <a:pPr algn="l">
              <a:lnSpc>
                <a:spcPts val="3999"/>
              </a:lnSpc>
            </a:pPr>
            <a:r>
              <a:rPr lang="en-US" sz="3999" dirty="0">
                <a:solidFill>
                  <a:srgbClr val="450858"/>
                </a:solidFill>
                <a:latin typeface="Good SC Offc Pro"/>
                <a:ea typeface="Good SC Offc Pro"/>
                <a:cs typeface="Good SC Offc Pro"/>
                <a:sym typeface="Good SC Offc Pro"/>
              </a:rPr>
              <a:t>CO-CREATE</a:t>
            </a:r>
          </a:p>
          <a:p>
            <a:pPr algn="l">
              <a:lnSpc>
                <a:spcPts val="3999"/>
              </a:lnSpc>
            </a:pPr>
            <a:r>
              <a:rPr lang="en-US" sz="3999" dirty="0">
                <a:solidFill>
                  <a:srgbClr val="450858"/>
                </a:solidFill>
                <a:latin typeface="Good SC Offc Pro"/>
                <a:ea typeface="Good SC Offc Pro"/>
                <a:cs typeface="Good SC Offc Pro"/>
                <a:sym typeface="Good SC Offc Pro"/>
              </a:rPr>
              <a:t>WORKSHOPS,</a:t>
            </a:r>
          </a:p>
          <a:p>
            <a:pPr algn="l">
              <a:lnSpc>
                <a:spcPts val="3999"/>
              </a:lnSpc>
            </a:pPr>
            <a:r>
              <a:rPr lang="en-US" sz="3999" dirty="0">
                <a:solidFill>
                  <a:srgbClr val="450858"/>
                </a:solidFill>
                <a:latin typeface="Good SC Offc Pro"/>
                <a:ea typeface="Good SC Offc Pro"/>
                <a:cs typeface="Good SC Offc Pro"/>
                <a:sym typeface="Good SC Offc Pro"/>
              </a:rPr>
              <a:t>ROUNDTABLES</a:t>
            </a:r>
          </a:p>
          <a:p>
            <a:pPr algn="l">
              <a:lnSpc>
                <a:spcPts val="3999"/>
              </a:lnSpc>
            </a:pPr>
            <a:r>
              <a:rPr lang="en-US" sz="3999" dirty="0">
                <a:solidFill>
                  <a:srgbClr val="450858"/>
                </a:solidFill>
                <a:latin typeface="Good SC Offc Pro"/>
                <a:ea typeface="Good SC Offc Pro"/>
                <a:cs typeface="Good SC Offc Pro"/>
                <a:sym typeface="Good SC Offc Pro"/>
              </a:rPr>
              <a:t>AND STRATEGY </a:t>
            </a:r>
          </a:p>
          <a:p>
            <a:pPr algn="l">
              <a:lnSpc>
                <a:spcPts val="3999"/>
              </a:lnSpc>
              <a:spcBef>
                <a:spcPct val="0"/>
              </a:spcBef>
            </a:pPr>
            <a:r>
              <a:rPr lang="en-US" sz="3999" dirty="0">
                <a:solidFill>
                  <a:srgbClr val="450858"/>
                </a:solidFill>
                <a:latin typeface="Good SC Offc Pro"/>
                <a:ea typeface="Good SC Offc Pro"/>
                <a:cs typeface="Good SC Offc Pro"/>
                <a:sym typeface="Good SC Offc Pro"/>
              </a:rPr>
              <a:t>DEVELOPMENT</a:t>
            </a:r>
          </a:p>
        </p:txBody>
      </p:sp>
      <p:sp>
        <p:nvSpPr>
          <p:cNvPr id="19" name="TextBox 19"/>
          <p:cNvSpPr txBox="1"/>
          <p:nvPr/>
        </p:nvSpPr>
        <p:spPr>
          <a:xfrm>
            <a:off x="9871471" y="5958981"/>
            <a:ext cx="2687444" cy="2625725"/>
          </a:xfrm>
          <a:prstGeom prst="rect">
            <a:avLst/>
          </a:prstGeom>
        </p:spPr>
        <p:txBody>
          <a:bodyPr lIns="0" tIns="0" rIns="0" bIns="0" rtlCol="0" anchor="t">
            <a:spAutoFit/>
          </a:bodyPr>
          <a:lstStyle/>
          <a:p>
            <a:pPr algn="l">
              <a:lnSpc>
                <a:spcPts val="3999"/>
              </a:lnSpc>
            </a:pPr>
            <a:r>
              <a:rPr lang="en-US" sz="3999" dirty="0">
                <a:solidFill>
                  <a:srgbClr val="450858"/>
                </a:solidFill>
                <a:latin typeface="Good SC Offc Pro"/>
                <a:ea typeface="Good SC Offc Pro"/>
                <a:cs typeface="Good SC Offc Pro"/>
                <a:sym typeface="Good SC Offc Pro"/>
              </a:rPr>
              <a:t>DRIVE CHANGE</a:t>
            </a:r>
          </a:p>
          <a:p>
            <a:pPr algn="l">
              <a:lnSpc>
                <a:spcPts val="3999"/>
              </a:lnSpc>
              <a:spcBef>
                <a:spcPct val="0"/>
              </a:spcBef>
            </a:pPr>
            <a:r>
              <a:rPr lang="en-US" sz="3999" dirty="0">
                <a:solidFill>
                  <a:srgbClr val="450858"/>
                </a:solidFill>
                <a:latin typeface="Good SC Offc Pro"/>
                <a:ea typeface="Good SC Offc Pro"/>
                <a:cs typeface="Good SC Offc Pro"/>
                <a:sym typeface="Good SC Offc Pro"/>
              </a:rPr>
              <a:t>EMBED NEW APPROACHES LOCALLY AND NATIONALLY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0" y="0"/>
            <a:ext cx="18288000" cy="10287000"/>
            <a:chOff x="0" y="0"/>
            <a:chExt cx="4993629" cy="2808916"/>
          </a:xfrm>
        </p:grpSpPr>
        <p:sp>
          <p:nvSpPr>
            <p:cNvPr id="4" name="Freeform 4"/>
            <p:cNvSpPr/>
            <p:nvPr/>
          </p:nvSpPr>
          <p:spPr>
            <a:xfrm>
              <a:off x="0" y="0"/>
              <a:ext cx="4993629" cy="2808916"/>
            </a:xfrm>
            <a:custGeom>
              <a:avLst/>
              <a:gdLst/>
              <a:ahLst/>
              <a:cxnLst/>
              <a:rect l="l" t="t" r="r" b="b"/>
              <a:pathLst>
                <a:path w="4993629" h="2808916">
                  <a:moveTo>
                    <a:pt x="0" y="0"/>
                  </a:moveTo>
                  <a:lnTo>
                    <a:pt x="4993629" y="0"/>
                  </a:lnTo>
                  <a:lnTo>
                    <a:pt x="4993629" y="2808916"/>
                  </a:lnTo>
                  <a:lnTo>
                    <a:pt x="0" y="2808916"/>
                  </a:lnTo>
                  <a:close/>
                </a:path>
              </a:pathLst>
            </a:custGeom>
            <a:solidFill>
              <a:srgbClr val="1A1A1A">
                <a:alpha val="43922"/>
              </a:srgbClr>
            </a:solidFill>
          </p:spPr>
          <p:txBody>
            <a:bodyPr/>
            <a:lstStyle/>
            <a:p>
              <a:endParaRPr lang="en-GB"/>
            </a:p>
          </p:txBody>
        </p:sp>
        <p:sp>
          <p:nvSpPr>
            <p:cNvPr id="5" name="TextBox 5"/>
            <p:cNvSpPr txBox="1"/>
            <p:nvPr/>
          </p:nvSpPr>
          <p:spPr>
            <a:xfrm>
              <a:off x="0" y="-76200"/>
              <a:ext cx="4993629" cy="2885116"/>
            </a:xfrm>
            <a:prstGeom prst="rect">
              <a:avLst/>
            </a:prstGeom>
          </p:spPr>
          <p:txBody>
            <a:bodyPr lIns="48999" tIns="48999" rIns="48999" bIns="48999" rtlCol="0" anchor="ctr"/>
            <a:lstStyle/>
            <a:p>
              <a:pPr algn="ctr">
                <a:lnSpc>
                  <a:spcPts val="2565"/>
                </a:lnSpc>
              </a:pPr>
              <a:endParaRPr/>
            </a:p>
          </p:txBody>
        </p:sp>
      </p:grpSp>
      <p:grpSp>
        <p:nvGrpSpPr>
          <p:cNvPr id="6" name="Group 6"/>
          <p:cNvGrpSpPr/>
          <p:nvPr/>
        </p:nvGrpSpPr>
        <p:grpSpPr>
          <a:xfrm>
            <a:off x="1028700" y="1028700"/>
            <a:ext cx="2265767" cy="2382357"/>
            <a:chOff x="0" y="0"/>
            <a:chExt cx="596745" cy="627452"/>
          </a:xfrm>
        </p:grpSpPr>
        <p:sp>
          <p:nvSpPr>
            <p:cNvPr id="7" name="Freeform 7"/>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450858"/>
            </a:solidFill>
          </p:spPr>
          <p:txBody>
            <a:bodyPr/>
            <a:lstStyle/>
            <a:p>
              <a:endParaRPr lang="en-GB"/>
            </a:p>
          </p:txBody>
        </p:sp>
        <p:sp>
          <p:nvSpPr>
            <p:cNvPr id="8" name="TextBox 8"/>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9" name="TextBox 9"/>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FFFFFF"/>
                </a:solidFill>
                <a:latin typeface="Good SC Offc Pro"/>
                <a:ea typeface="Good SC Offc Pro"/>
                <a:cs typeface="Good SC Offc Pro"/>
                <a:sym typeface="Good SC Offc Pro"/>
              </a:rPr>
              <a:t>VOICE </a:t>
            </a:r>
          </a:p>
          <a:p>
            <a:pPr algn="just">
              <a:lnSpc>
                <a:spcPts val="4609"/>
              </a:lnSpc>
            </a:pPr>
            <a:r>
              <a:rPr lang="en-US" sz="4609">
                <a:solidFill>
                  <a:srgbClr val="FFFFFF"/>
                </a:solidFill>
                <a:latin typeface="Good SC Offc Pro"/>
                <a:ea typeface="Good SC Offc Pro"/>
                <a:cs typeface="Good SC Offc Pro"/>
                <a:sym typeface="Good SC Offc Pro"/>
              </a:rPr>
              <a:t>OF </a:t>
            </a:r>
          </a:p>
          <a:p>
            <a:pPr algn="just">
              <a:lnSpc>
                <a:spcPts val="4609"/>
              </a:lnSpc>
            </a:pPr>
            <a:r>
              <a:rPr lang="en-US" sz="4609">
                <a:solidFill>
                  <a:srgbClr val="FFFFFF"/>
                </a:solidFill>
                <a:latin typeface="Good SC Offc Pro"/>
                <a:ea typeface="Good SC Offc Pro"/>
                <a:cs typeface="Good SC Offc Pro"/>
                <a:sym typeface="Good SC Offc Pro"/>
              </a:rPr>
              <a:t>HOPE</a:t>
            </a:r>
          </a:p>
        </p:txBody>
      </p:sp>
      <p:sp>
        <p:nvSpPr>
          <p:cNvPr id="10" name="TextBox 10"/>
          <p:cNvSpPr txBox="1"/>
          <p:nvPr/>
        </p:nvSpPr>
        <p:spPr>
          <a:xfrm>
            <a:off x="1864638" y="4794441"/>
            <a:ext cx="14558724" cy="1520824"/>
          </a:xfrm>
          <a:prstGeom prst="rect">
            <a:avLst/>
          </a:prstGeom>
        </p:spPr>
        <p:txBody>
          <a:bodyPr lIns="0" tIns="0" rIns="0" bIns="0" rtlCol="0" anchor="t">
            <a:spAutoFit/>
          </a:bodyPr>
          <a:lstStyle/>
          <a:p>
            <a:pPr algn="ctr">
              <a:lnSpc>
                <a:spcPts val="9999"/>
              </a:lnSpc>
              <a:spcBef>
                <a:spcPct val="0"/>
              </a:spcBef>
            </a:pPr>
            <a:r>
              <a:rPr lang="en-US" sz="9999">
                <a:solidFill>
                  <a:srgbClr val="F8E800"/>
                </a:solidFill>
                <a:latin typeface="Good SC Offc Pro"/>
                <a:ea typeface="Good SC Offc Pro"/>
                <a:cs typeface="Good SC Offc Pro"/>
                <a:sym typeface="Good SC Offc Pro"/>
              </a:rPr>
              <a:t>LIVED EXPERIENCE AT THE CENTRE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2265767" cy="2382357"/>
            <a:chOff x="0" y="0"/>
            <a:chExt cx="596745" cy="627452"/>
          </a:xfrm>
        </p:grpSpPr>
        <p:sp>
          <p:nvSpPr>
            <p:cNvPr id="3" name="Freeform 3"/>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F8E800"/>
            </a:solidFill>
          </p:spPr>
          <p:txBody>
            <a:bodyPr/>
            <a:lstStyle/>
            <a:p>
              <a:endParaRPr lang="en-GB"/>
            </a:p>
          </p:txBody>
        </p:sp>
        <p:sp>
          <p:nvSpPr>
            <p:cNvPr id="4" name="TextBox 4"/>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5" name="TextBox 5"/>
          <p:cNvSpPr txBox="1"/>
          <p:nvPr/>
        </p:nvSpPr>
        <p:spPr>
          <a:xfrm>
            <a:off x="2458308" y="5705475"/>
            <a:ext cx="13600807" cy="3552825"/>
          </a:xfrm>
          <a:prstGeom prst="rect">
            <a:avLst/>
          </a:prstGeom>
        </p:spPr>
        <p:txBody>
          <a:bodyPr lIns="0" tIns="0" rIns="0" bIns="0" rtlCol="0" anchor="t">
            <a:spAutoFit/>
          </a:bodyPr>
          <a:lstStyle/>
          <a:p>
            <a:pPr algn="l">
              <a:lnSpc>
                <a:spcPts val="4500"/>
              </a:lnSpc>
            </a:pPr>
            <a:r>
              <a:rPr lang="en-US" sz="4500">
                <a:solidFill>
                  <a:srgbClr val="450858"/>
                </a:solidFill>
                <a:latin typeface="Good Offc Pro 1"/>
                <a:ea typeface="Good Offc Pro 1"/>
                <a:cs typeface="Good Offc Pro 1"/>
                <a:sym typeface="Good Offc Pro 1"/>
              </a:rPr>
              <a:t>BETTER UNDERSTANDING OF HOMELESSNESS</a:t>
            </a:r>
          </a:p>
          <a:p>
            <a:pPr algn="l">
              <a:lnSpc>
                <a:spcPts val="4500"/>
              </a:lnSpc>
            </a:pPr>
            <a:endParaRPr lang="en-US" sz="4500">
              <a:solidFill>
                <a:srgbClr val="450858"/>
              </a:solidFill>
              <a:latin typeface="Good Offc Pro 1"/>
              <a:ea typeface="Good Offc Pro 1"/>
              <a:cs typeface="Good Offc Pro 1"/>
              <a:sym typeface="Good Offc Pro 1"/>
            </a:endParaRPr>
          </a:p>
          <a:p>
            <a:pPr algn="l">
              <a:lnSpc>
                <a:spcPts val="4500"/>
              </a:lnSpc>
            </a:pPr>
            <a:r>
              <a:rPr lang="en-US" sz="4500">
                <a:solidFill>
                  <a:srgbClr val="450858"/>
                </a:solidFill>
                <a:latin typeface="Good Offc Pro 1"/>
                <a:ea typeface="Good Offc Pro 1"/>
                <a:cs typeface="Good Offc Pro 1"/>
                <a:sym typeface="Good Offc Pro 1"/>
              </a:rPr>
              <a:t>POLICY SHAPED BY EVIDENCE AND LIVED EXPERIENCE</a:t>
            </a:r>
          </a:p>
          <a:p>
            <a:pPr algn="l">
              <a:lnSpc>
                <a:spcPts val="4500"/>
              </a:lnSpc>
            </a:pPr>
            <a:endParaRPr lang="en-US" sz="4500">
              <a:solidFill>
                <a:srgbClr val="450858"/>
              </a:solidFill>
              <a:latin typeface="Good Offc Pro 1"/>
              <a:ea typeface="Good Offc Pro 1"/>
              <a:cs typeface="Good Offc Pro 1"/>
              <a:sym typeface="Good Offc Pro 1"/>
            </a:endParaRPr>
          </a:p>
          <a:p>
            <a:pPr algn="l">
              <a:lnSpc>
                <a:spcPts val="4500"/>
              </a:lnSpc>
            </a:pPr>
            <a:r>
              <a:rPr lang="en-US" sz="4500">
                <a:solidFill>
                  <a:srgbClr val="450858"/>
                </a:solidFill>
                <a:latin typeface="Good Offc Pro 1"/>
                <a:ea typeface="Good Offc Pro 1"/>
                <a:cs typeface="Good Offc Pro 1"/>
                <a:sym typeface="Good Offc Pro 1"/>
              </a:rPr>
              <a:t>GREATER FOCUS ON PREVENTION, SUSTAINMENT, LONG-TERM STABILITY</a:t>
            </a:r>
          </a:p>
          <a:p>
            <a:pPr algn="l">
              <a:lnSpc>
                <a:spcPts val="4500"/>
              </a:lnSpc>
            </a:pPr>
            <a:endParaRPr lang="en-US" sz="4500">
              <a:solidFill>
                <a:srgbClr val="450858"/>
              </a:solidFill>
              <a:latin typeface="Good Offc Pro 1"/>
              <a:ea typeface="Good Offc Pro 1"/>
              <a:cs typeface="Good Offc Pro 1"/>
              <a:sym typeface="Good Offc Pro 1"/>
            </a:endParaRPr>
          </a:p>
        </p:txBody>
      </p:sp>
      <p:sp>
        <p:nvSpPr>
          <p:cNvPr id="6" name="Freeform 6"/>
          <p:cNvSpPr/>
          <p:nvPr/>
        </p:nvSpPr>
        <p:spPr>
          <a:xfrm>
            <a:off x="1003578" y="5382285"/>
            <a:ext cx="1054473" cy="960529"/>
          </a:xfrm>
          <a:custGeom>
            <a:avLst/>
            <a:gdLst/>
            <a:ahLst/>
            <a:cxnLst/>
            <a:rect l="l" t="t" r="r" b="b"/>
            <a:pathLst>
              <a:path w="1054473" h="960529">
                <a:moveTo>
                  <a:pt x="0" y="0"/>
                </a:moveTo>
                <a:lnTo>
                  <a:pt x="1054473" y="0"/>
                </a:lnTo>
                <a:lnTo>
                  <a:pt x="1054473" y="960530"/>
                </a:lnTo>
                <a:lnTo>
                  <a:pt x="0" y="96053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7" name="TextBox 7"/>
          <p:cNvSpPr txBox="1"/>
          <p:nvPr/>
        </p:nvSpPr>
        <p:spPr>
          <a:xfrm>
            <a:off x="1273323" y="1280270"/>
            <a:ext cx="1776522" cy="1869693"/>
          </a:xfrm>
          <a:prstGeom prst="rect">
            <a:avLst/>
          </a:prstGeom>
        </p:spPr>
        <p:txBody>
          <a:bodyPr lIns="0" tIns="0" rIns="0" bIns="0" rtlCol="0" anchor="t">
            <a:spAutoFit/>
          </a:bodyPr>
          <a:lstStyle/>
          <a:p>
            <a:pPr algn="just">
              <a:lnSpc>
                <a:spcPts val="4609"/>
              </a:lnSpc>
            </a:pPr>
            <a:r>
              <a:rPr lang="en-US" sz="4609">
                <a:solidFill>
                  <a:srgbClr val="450858"/>
                </a:solidFill>
                <a:latin typeface="Good SC Offc Pro"/>
                <a:ea typeface="Good SC Offc Pro"/>
                <a:cs typeface="Good SC Offc Pro"/>
                <a:sym typeface="Good SC Offc Pro"/>
              </a:rPr>
              <a:t>VOICE</a:t>
            </a:r>
          </a:p>
          <a:p>
            <a:pPr algn="just">
              <a:lnSpc>
                <a:spcPts val="4609"/>
              </a:lnSpc>
            </a:pPr>
            <a:r>
              <a:rPr lang="en-US" sz="4609">
                <a:solidFill>
                  <a:srgbClr val="450858"/>
                </a:solidFill>
                <a:latin typeface="Good SC Offc Pro"/>
                <a:ea typeface="Good SC Offc Pro"/>
                <a:cs typeface="Good SC Offc Pro"/>
                <a:sym typeface="Good SC Offc Pro"/>
              </a:rPr>
              <a:t>OF</a:t>
            </a:r>
          </a:p>
          <a:p>
            <a:pPr algn="just">
              <a:lnSpc>
                <a:spcPts val="4609"/>
              </a:lnSpc>
            </a:pPr>
            <a:r>
              <a:rPr lang="en-US" sz="4609">
                <a:solidFill>
                  <a:srgbClr val="450858"/>
                </a:solidFill>
                <a:latin typeface="Good SC Offc Pro"/>
                <a:ea typeface="Good SC Offc Pro"/>
                <a:cs typeface="Good SC Offc Pro"/>
                <a:sym typeface="Good SC Offc Pro"/>
              </a:rPr>
              <a:t>HOPE</a:t>
            </a:r>
          </a:p>
        </p:txBody>
      </p:sp>
      <p:sp>
        <p:nvSpPr>
          <p:cNvPr id="8" name="Freeform 8"/>
          <p:cNvSpPr/>
          <p:nvPr/>
        </p:nvSpPr>
        <p:spPr>
          <a:xfrm>
            <a:off x="1003578" y="6526121"/>
            <a:ext cx="1054473" cy="960529"/>
          </a:xfrm>
          <a:custGeom>
            <a:avLst/>
            <a:gdLst/>
            <a:ahLst/>
            <a:cxnLst/>
            <a:rect l="l" t="t" r="r" b="b"/>
            <a:pathLst>
              <a:path w="1054473" h="960529">
                <a:moveTo>
                  <a:pt x="0" y="0"/>
                </a:moveTo>
                <a:lnTo>
                  <a:pt x="1054473" y="0"/>
                </a:lnTo>
                <a:lnTo>
                  <a:pt x="1054473" y="960529"/>
                </a:lnTo>
                <a:lnTo>
                  <a:pt x="0" y="9605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9" name="Freeform 9"/>
          <p:cNvSpPr/>
          <p:nvPr/>
        </p:nvSpPr>
        <p:spPr>
          <a:xfrm>
            <a:off x="1003578" y="7667625"/>
            <a:ext cx="1054473" cy="960529"/>
          </a:xfrm>
          <a:custGeom>
            <a:avLst/>
            <a:gdLst/>
            <a:ahLst/>
            <a:cxnLst/>
            <a:rect l="l" t="t" r="r" b="b"/>
            <a:pathLst>
              <a:path w="1054473" h="960529">
                <a:moveTo>
                  <a:pt x="0" y="0"/>
                </a:moveTo>
                <a:lnTo>
                  <a:pt x="1054473" y="0"/>
                </a:lnTo>
                <a:lnTo>
                  <a:pt x="1054473" y="960529"/>
                </a:lnTo>
                <a:lnTo>
                  <a:pt x="0" y="96052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10" name="TextBox 10"/>
          <p:cNvSpPr txBox="1"/>
          <p:nvPr/>
        </p:nvSpPr>
        <p:spPr>
          <a:xfrm>
            <a:off x="995043" y="3680486"/>
            <a:ext cx="15064073" cy="1520824"/>
          </a:xfrm>
          <a:prstGeom prst="rect">
            <a:avLst/>
          </a:prstGeom>
        </p:spPr>
        <p:txBody>
          <a:bodyPr lIns="0" tIns="0" rIns="0" bIns="0" rtlCol="0" anchor="t">
            <a:spAutoFit/>
          </a:bodyPr>
          <a:lstStyle/>
          <a:p>
            <a:pPr algn="l">
              <a:lnSpc>
                <a:spcPts val="9999"/>
              </a:lnSpc>
              <a:spcBef>
                <a:spcPct val="0"/>
              </a:spcBef>
            </a:pPr>
            <a:r>
              <a:rPr lang="en-US" sz="9999">
                <a:solidFill>
                  <a:srgbClr val="450858"/>
                </a:solidFill>
                <a:latin typeface="Good SC Offc Pro"/>
                <a:ea typeface="Good SC Offc Pro"/>
                <a:cs typeface="Good SC Offc Pro"/>
                <a:sym typeface="Good SC Offc Pro"/>
              </a:rPr>
              <a:t>WHAT DOES SUCCESS LOOK LIKE?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50858"/>
        </a:solidFill>
        <a:effectLst/>
      </p:bgPr>
    </p:bg>
    <p:spTree>
      <p:nvGrpSpPr>
        <p:cNvPr id="1" name=""/>
        <p:cNvGrpSpPr/>
        <p:nvPr/>
      </p:nvGrpSpPr>
      <p:grpSpPr>
        <a:xfrm>
          <a:off x="0" y="0"/>
          <a:ext cx="0" cy="0"/>
          <a:chOff x="0" y="0"/>
          <a:chExt cx="0" cy="0"/>
        </a:xfrm>
      </p:grpSpPr>
      <p:sp>
        <p:nvSpPr>
          <p:cNvPr id="2" name="TextBox 2"/>
          <p:cNvSpPr txBox="1"/>
          <p:nvPr/>
        </p:nvSpPr>
        <p:spPr>
          <a:xfrm>
            <a:off x="1028700" y="3829051"/>
            <a:ext cx="16799306" cy="2787649"/>
          </a:xfrm>
          <a:prstGeom prst="rect">
            <a:avLst/>
          </a:prstGeom>
        </p:spPr>
        <p:txBody>
          <a:bodyPr lIns="0" tIns="0" rIns="0" bIns="0" rtlCol="0" anchor="t">
            <a:spAutoFit/>
          </a:bodyPr>
          <a:lstStyle/>
          <a:p>
            <a:pPr algn="l">
              <a:lnSpc>
                <a:spcPts val="9999"/>
              </a:lnSpc>
            </a:pPr>
            <a:r>
              <a:rPr lang="en-US" sz="9999">
                <a:solidFill>
                  <a:srgbClr val="FFFFFF"/>
                </a:solidFill>
                <a:latin typeface="Good SC Offc Pro"/>
                <a:ea typeface="Good SC Offc Pro"/>
                <a:cs typeface="Good SC Offc Pro"/>
                <a:sym typeface="Good SC Offc Pro"/>
              </a:rPr>
              <a:t>JOIN US IN CHANGING THE STORY...</a:t>
            </a:r>
          </a:p>
          <a:p>
            <a:pPr algn="l">
              <a:lnSpc>
                <a:spcPts val="9999"/>
              </a:lnSpc>
              <a:spcBef>
                <a:spcPct val="0"/>
              </a:spcBef>
            </a:pPr>
            <a:r>
              <a:rPr lang="en-US" sz="9999">
                <a:solidFill>
                  <a:srgbClr val="FFFFFF"/>
                </a:solidFill>
                <a:latin typeface="Good SC Offc Pro"/>
                <a:ea typeface="Good SC Offc Pro"/>
                <a:cs typeface="Good SC Offc Pro"/>
                <a:sym typeface="Good SC Offc Pro"/>
              </a:rPr>
              <a:t>AND THE SYSTEM</a:t>
            </a:r>
          </a:p>
        </p:txBody>
      </p:sp>
      <p:sp>
        <p:nvSpPr>
          <p:cNvPr id="3" name="TextBox 3"/>
          <p:cNvSpPr txBox="1"/>
          <p:nvPr/>
        </p:nvSpPr>
        <p:spPr>
          <a:xfrm>
            <a:off x="1028700" y="6607175"/>
            <a:ext cx="13576713" cy="2651125"/>
          </a:xfrm>
          <a:prstGeom prst="rect">
            <a:avLst/>
          </a:prstGeom>
        </p:spPr>
        <p:txBody>
          <a:bodyPr lIns="0" tIns="0" rIns="0" bIns="0" rtlCol="0" anchor="t">
            <a:spAutoFit/>
          </a:bodyPr>
          <a:lstStyle/>
          <a:p>
            <a:pPr algn="l">
              <a:lnSpc>
                <a:spcPts val="5000"/>
              </a:lnSpc>
              <a:spcBef>
                <a:spcPct val="0"/>
              </a:spcBef>
            </a:pPr>
            <a:r>
              <a:rPr lang="en-US" sz="5000">
                <a:solidFill>
                  <a:srgbClr val="E4A5CB"/>
                </a:solidFill>
                <a:latin typeface="Good Offc Pro 1"/>
                <a:ea typeface="Good Offc Pro 1"/>
                <a:cs typeface="Good Offc Pro 1"/>
                <a:sym typeface="Good Offc Pro 1"/>
              </a:rPr>
              <a:t>The Missing Year is just one example of what we’re uncovering through Voice of Hope.</a:t>
            </a:r>
          </a:p>
          <a:p>
            <a:pPr algn="l">
              <a:lnSpc>
                <a:spcPts val="5000"/>
              </a:lnSpc>
              <a:spcBef>
                <a:spcPct val="0"/>
              </a:spcBef>
            </a:pPr>
            <a:r>
              <a:rPr lang="en-US" sz="5000">
                <a:solidFill>
                  <a:srgbClr val="E4A5CB"/>
                </a:solidFill>
                <a:latin typeface="Good Offc Pro 1"/>
                <a:ea typeface="Good Offc Pro 1"/>
                <a:cs typeface="Good Offc Pro 1"/>
                <a:sym typeface="Good Offc Pro 1"/>
              </a:rPr>
              <a:t>But the bigger opportunity is this: to work together to redefine </a:t>
            </a:r>
          </a:p>
          <a:p>
            <a:pPr algn="l">
              <a:lnSpc>
                <a:spcPts val="5000"/>
              </a:lnSpc>
              <a:spcBef>
                <a:spcPct val="0"/>
              </a:spcBef>
            </a:pPr>
            <a:r>
              <a:rPr lang="en-US" sz="5000">
                <a:solidFill>
                  <a:srgbClr val="E4A5CB"/>
                </a:solidFill>
                <a:latin typeface="Good Offc Pro 1"/>
                <a:ea typeface="Good Offc Pro 1"/>
                <a:cs typeface="Good Offc Pro 1"/>
                <a:sym typeface="Good Offc Pro 1"/>
              </a:rPr>
              <a:t>success, reshape systems, and ultimately end homelessness.</a:t>
            </a:r>
          </a:p>
        </p:txBody>
      </p:sp>
      <p:sp>
        <p:nvSpPr>
          <p:cNvPr id="4" name="Freeform 4"/>
          <p:cNvSpPr/>
          <p:nvPr/>
        </p:nvSpPr>
        <p:spPr>
          <a:xfrm>
            <a:off x="15147051" y="7745798"/>
            <a:ext cx="2112249" cy="1689597"/>
          </a:xfrm>
          <a:custGeom>
            <a:avLst/>
            <a:gdLst/>
            <a:ahLst/>
            <a:cxnLst/>
            <a:rect l="l" t="t" r="r" b="b"/>
            <a:pathLst>
              <a:path w="2112249" h="1689597">
                <a:moveTo>
                  <a:pt x="0" y="0"/>
                </a:moveTo>
                <a:lnTo>
                  <a:pt x="2112249" y="0"/>
                </a:lnTo>
                <a:lnTo>
                  <a:pt x="2112249" y="1689597"/>
                </a:lnTo>
                <a:lnTo>
                  <a:pt x="0" y="1689597"/>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1028700" y="1028700"/>
            <a:ext cx="2265767" cy="2382357"/>
            <a:chOff x="0" y="0"/>
            <a:chExt cx="596745" cy="627452"/>
          </a:xfrm>
        </p:grpSpPr>
        <p:sp>
          <p:nvSpPr>
            <p:cNvPr id="6" name="Freeform 6"/>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450858"/>
            </a:solidFill>
          </p:spPr>
          <p:txBody>
            <a:bodyPr/>
            <a:lstStyle/>
            <a:p>
              <a:endParaRPr lang="en-GB"/>
            </a:p>
          </p:txBody>
        </p:sp>
        <p:sp>
          <p:nvSpPr>
            <p:cNvPr id="7" name="TextBox 7"/>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8" name="TextBox 8"/>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F8E800"/>
                </a:solidFill>
                <a:latin typeface="Good SC Offc Pro"/>
                <a:ea typeface="Good SC Offc Pro"/>
                <a:cs typeface="Good SC Offc Pro"/>
                <a:sym typeface="Good SC Offc Pro"/>
              </a:rPr>
              <a:t>VOICE </a:t>
            </a:r>
          </a:p>
          <a:p>
            <a:pPr algn="just">
              <a:lnSpc>
                <a:spcPts val="4609"/>
              </a:lnSpc>
            </a:pPr>
            <a:r>
              <a:rPr lang="en-US" sz="4609">
                <a:solidFill>
                  <a:srgbClr val="F8E800"/>
                </a:solidFill>
                <a:latin typeface="Good SC Offc Pro"/>
                <a:ea typeface="Good SC Offc Pro"/>
                <a:cs typeface="Good SC Offc Pro"/>
                <a:sym typeface="Good SC Offc Pro"/>
              </a:rPr>
              <a:t>OF </a:t>
            </a:r>
          </a:p>
          <a:p>
            <a:pPr algn="just">
              <a:lnSpc>
                <a:spcPts val="4609"/>
              </a:lnSpc>
            </a:pPr>
            <a:r>
              <a:rPr lang="en-US" sz="4609">
                <a:solidFill>
                  <a:srgbClr val="F8E800"/>
                </a:solidFill>
                <a:latin typeface="Good SC Offc Pro"/>
                <a:ea typeface="Good SC Offc Pro"/>
                <a:cs typeface="Good SC Offc Pro"/>
                <a:sym typeface="Good SC Offc Pro"/>
              </a:rPr>
              <a:t>HOPE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0" y="0"/>
            <a:ext cx="18288000" cy="10287000"/>
            <a:chOff x="0" y="0"/>
            <a:chExt cx="4993629" cy="2808916"/>
          </a:xfrm>
        </p:grpSpPr>
        <p:sp>
          <p:nvSpPr>
            <p:cNvPr id="4" name="Freeform 4"/>
            <p:cNvSpPr/>
            <p:nvPr/>
          </p:nvSpPr>
          <p:spPr>
            <a:xfrm>
              <a:off x="0" y="0"/>
              <a:ext cx="4993629" cy="2808916"/>
            </a:xfrm>
            <a:custGeom>
              <a:avLst/>
              <a:gdLst/>
              <a:ahLst/>
              <a:cxnLst/>
              <a:rect l="l" t="t" r="r" b="b"/>
              <a:pathLst>
                <a:path w="4993629" h="2808916">
                  <a:moveTo>
                    <a:pt x="0" y="0"/>
                  </a:moveTo>
                  <a:lnTo>
                    <a:pt x="4993629" y="0"/>
                  </a:lnTo>
                  <a:lnTo>
                    <a:pt x="4993629" y="2808916"/>
                  </a:lnTo>
                  <a:lnTo>
                    <a:pt x="0" y="2808916"/>
                  </a:lnTo>
                  <a:close/>
                </a:path>
              </a:pathLst>
            </a:custGeom>
            <a:solidFill>
              <a:srgbClr val="1A1A1A">
                <a:alpha val="43922"/>
              </a:srgbClr>
            </a:solidFill>
          </p:spPr>
          <p:txBody>
            <a:bodyPr/>
            <a:lstStyle/>
            <a:p>
              <a:endParaRPr lang="en-GB"/>
            </a:p>
          </p:txBody>
        </p:sp>
        <p:sp>
          <p:nvSpPr>
            <p:cNvPr id="5" name="TextBox 5"/>
            <p:cNvSpPr txBox="1"/>
            <p:nvPr/>
          </p:nvSpPr>
          <p:spPr>
            <a:xfrm>
              <a:off x="0" y="-76200"/>
              <a:ext cx="4993629" cy="2885116"/>
            </a:xfrm>
            <a:prstGeom prst="rect">
              <a:avLst/>
            </a:prstGeom>
          </p:spPr>
          <p:txBody>
            <a:bodyPr lIns="48999" tIns="48999" rIns="48999" bIns="48999" rtlCol="0" anchor="ctr"/>
            <a:lstStyle/>
            <a:p>
              <a:pPr algn="ctr">
                <a:lnSpc>
                  <a:spcPts val="2565"/>
                </a:lnSpc>
              </a:pPr>
              <a:endParaRPr/>
            </a:p>
          </p:txBody>
        </p:sp>
      </p:grpSp>
      <p:grpSp>
        <p:nvGrpSpPr>
          <p:cNvPr id="6" name="Group 6"/>
          <p:cNvGrpSpPr/>
          <p:nvPr/>
        </p:nvGrpSpPr>
        <p:grpSpPr>
          <a:xfrm>
            <a:off x="1028700" y="1028700"/>
            <a:ext cx="2265767" cy="2382357"/>
            <a:chOff x="0" y="0"/>
            <a:chExt cx="596745" cy="627452"/>
          </a:xfrm>
        </p:grpSpPr>
        <p:sp>
          <p:nvSpPr>
            <p:cNvPr id="7" name="Freeform 7"/>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450858"/>
            </a:solidFill>
          </p:spPr>
          <p:txBody>
            <a:bodyPr/>
            <a:lstStyle/>
            <a:p>
              <a:endParaRPr lang="en-GB"/>
            </a:p>
          </p:txBody>
        </p:sp>
        <p:sp>
          <p:nvSpPr>
            <p:cNvPr id="8" name="TextBox 8"/>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grpSp>
        <p:nvGrpSpPr>
          <p:cNvPr id="9" name="Group 9"/>
          <p:cNvGrpSpPr/>
          <p:nvPr/>
        </p:nvGrpSpPr>
        <p:grpSpPr>
          <a:xfrm>
            <a:off x="941987" y="5285387"/>
            <a:ext cx="3972913" cy="3972913"/>
            <a:chOff x="0" y="0"/>
            <a:chExt cx="1046364" cy="1046364"/>
          </a:xfrm>
        </p:grpSpPr>
        <p:sp>
          <p:nvSpPr>
            <p:cNvPr id="10" name="Freeform 10"/>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F8E800"/>
            </a:solidFill>
          </p:spPr>
          <p:txBody>
            <a:bodyPr/>
            <a:lstStyle/>
            <a:p>
              <a:endParaRPr lang="en-GB"/>
            </a:p>
          </p:txBody>
        </p:sp>
        <p:sp>
          <p:nvSpPr>
            <p:cNvPr id="11" name="TextBox 11"/>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084374" y="5285387"/>
            <a:ext cx="3972913" cy="3972913"/>
            <a:chOff x="0" y="0"/>
            <a:chExt cx="1046364" cy="1046364"/>
          </a:xfrm>
        </p:grpSpPr>
        <p:sp>
          <p:nvSpPr>
            <p:cNvPr id="13" name="Freeform 13"/>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00B0AD"/>
            </a:solidFill>
          </p:spPr>
          <p:txBody>
            <a:bodyPr/>
            <a:lstStyle/>
            <a:p>
              <a:endParaRPr lang="en-GB"/>
            </a:p>
          </p:txBody>
        </p:sp>
        <p:sp>
          <p:nvSpPr>
            <p:cNvPr id="14" name="TextBox 14"/>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228737" y="5285387"/>
            <a:ext cx="3972913" cy="3972913"/>
            <a:chOff x="0" y="0"/>
            <a:chExt cx="1046364" cy="1046364"/>
          </a:xfrm>
        </p:grpSpPr>
        <p:sp>
          <p:nvSpPr>
            <p:cNvPr id="16" name="Freeform 16"/>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E4A5CB"/>
            </a:solidFill>
          </p:spPr>
          <p:txBody>
            <a:bodyPr/>
            <a:lstStyle/>
            <a:p>
              <a:endParaRPr lang="en-GB"/>
            </a:p>
          </p:txBody>
        </p:sp>
        <p:sp>
          <p:nvSpPr>
            <p:cNvPr id="17" name="TextBox 17"/>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373100" y="5285387"/>
            <a:ext cx="3972913" cy="3972913"/>
            <a:chOff x="0" y="0"/>
            <a:chExt cx="1046364" cy="1046364"/>
          </a:xfrm>
        </p:grpSpPr>
        <p:sp>
          <p:nvSpPr>
            <p:cNvPr id="19" name="Freeform 19"/>
            <p:cNvSpPr/>
            <p:nvPr/>
          </p:nvSpPr>
          <p:spPr>
            <a:xfrm>
              <a:off x="0" y="0"/>
              <a:ext cx="1046364" cy="1046364"/>
            </a:xfrm>
            <a:custGeom>
              <a:avLst/>
              <a:gdLst/>
              <a:ahLst/>
              <a:cxnLst/>
              <a:rect l="l" t="t" r="r" b="b"/>
              <a:pathLst>
                <a:path w="1046364" h="1046364">
                  <a:moveTo>
                    <a:pt x="0" y="0"/>
                  </a:moveTo>
                  <a:lnTo>
                    <a:pt x="1046364" y="0"/>
                  </a:lnTo>
                  <a:lnTo>
                    <a:pt x="1046364" y="1046364"/>
                  </a:lnTo>
                  <a:lnTo>
                    <a:pt x="0" y="1046364"/>
                  </a:lnTo>
                  <a:close/>
                </a:path>
              </a:pathLst>
            </a:custGeom>
            <a:solidFill>
              <a:srgbClr val="992088"/>
            </a:solidFill>
          </p:spPr>
          <p:txBody>
            <a:bodyPr/>
            <a:lstStyle/>
            <a:p>
              <a:endParaRPr lang="en-GB"/>
            </a:p>
          </p:txBody>
        </p:sp>
        <p:sp>
          <p:nvSpPr>
            <p:cNvPr id="20" name="TextBox 20"/>
            <p:cNvSpPr txBox="1"/>
            <p:nvPr/>
          </p:nvSpPr>
          <p:spPr>
            <a:xfrm>
              <a:off x="0" y="-76200"/>
              <a:ext cx="1046364" cy="1122564"/>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FFFFFF"/>
                </a:solidFill>
                <a:latin typeface="Good SC Offc Pro"/>
                <a:ea typeface="Good SC Offc Pro"/>
                <a:cs typeface="Good SC Offc Pro"/>
                <a:sym typeface="Good SC Offc Pro"/>
              </a:rPr>
              <a:t>VOICE </a:t>
            </a:r>
          </a:p>
          <a:p>
            <a:pPr algn="just">
              <a:lnSpc>
                <a:spcPts val="4609"/>
              </a:lnSpc>
            </a:pPr>
            <a:r>
              <a:rPr lang="en-US" sz="4609">
                <a:solidFill>
                  <a:srgbClr val="FFFFFF"/>
                </a:solidFill>
                <a:latin typeface="Good SC Offc Pro"/>
                <a:ea typeface="Good SC Offc Pro"/>
                <a:cs typeface="Good SC Offc Pro"/>
                <a:sym typeface="Good SC Offc Pro"/>
              </a:rPr>
              <a:t>OF </a:t>
            </a:r>
          </a:p>
          <a:p>
            <a:pPr algn="just">
              <a:lnSpc>
                <a:spcPts val="4609"/>
              </a:lnSpc>
            </a:pPr>
            <a:r>
              <a:rPr lang="en-US" sz="4609">
                <a:solidFill>
                  <a:srgbClr val="FFFFFF"/>
                </a:solidFill>
                <a:latin typeface="Good SC Offc Pro"/>
                <a:ea typeface="Good SC Offc Pro"/>
                <a:cs typeface="Good SC Offc Pro"/>
                <a:sym typeface="Good SC Offc Pro"/>
              </a:rPr>
              <a:t>HOPE</a:t>
            </a:r>
          </a:p>
        </p:txBody>
      </p:sp>
      <p:sp>
        <p:nvSpPr>
          <p:cNvPr id="22" name="TextBox 22"/>
          <p:cNvSpPr txBox="1"/>
          <p:nvPr/>
        </p:nvSpPr>
        <p:spPr>
          <a:xfrm>
            <a:off x="1406144" y="5570056"/>
            <a:ext cx="2480056" cy="807913"/>
          </a:xfrm>
          <a:prstGeom prst="rect">
            <a:avLst/>
          </a:prstGeom>
        </p:spPr>
        <p:txBody>
          <a:bodyPr wrap="square" lIns="0" tIns="0" rIns="0" bIns="0" rtlCol="0" anchor="t">
            <a:spAutoFit/>
          </a:bodyPr>
          <a:lstStyle/>
          <a:p>
            <a:pPr algn="l">
              <a:lnSpc>
                <a:spcPts val="6264"/>
              </a:lnSpc>
              <a:spcBef>
                <a:spcPct val="0"/>
              </a:spcBef>
            </a:pPr>
            <a:r>
              <a:rPr lang="en-US" sz="5800" dirty="0">
                <a:solidFill>
                  <a:srgbClr val="450858"/>
                </a:solidFill>
                <a:latin typeface="Good Offc Pro 1"/>
                <a:ea typeface="Good Offc Pro 1"/>
                <a:cs typeface="Good Offc Pro 1"/>
                <a:sym typeface="Good Offc Pro 1"/>
              </a:rPr>
              <a:t>ENGAGE</a:t>
            </a:r>
          </a:p>
        </p:txBody>
      </p:sp>
      <p:sp>
        <p:nvSpPr>
          <p:cNvPr id="23" name="TextBox 23"/>
          <p:cNvSpPr txBox="1"/>
          <p:nvPr/>
        </p:nvSpPr>
        <p:spPr>
          <a:xfrm>
            <a:off x="5505849" y="5570057"/>
            <a:ext cx="3115717" cy="926591"/>
          </a:xfrm>
          <a:prstGeom prst="rect">
            <a:avLst/>
          </a:prstGeom>
        </p:spPr>
        <p:txBody>
          <a:bodyPr lIns="0" tIns="0" rIns="0" bIns="0" rtlCol="0" anchor="t">
            <a:spAutoFit/>
          </a:bodyPr>
          <a:lstStyle/>
          <a:p>
            <a:pPr algn="l">
              <a:lnSpc>
                <a:spcPts val="6263"/>
              </a:lnSpc>
              <a:spcBef>
                <a:spcPct val="0"/>
              </a:spcBef>
            </a:pPr>
            <a:r>
              <a:rPr lang="en-US" sz="5799">
                <a:solidFill>
                  <a:srgbClr val="450858"/>
                </a:solidFill>
                <a:latin typeface="Good Offc Pro 1"/>
                <a:ea typeface="Good Offc Pro 1"/>
                <a:cs typeface="Good Offc Pro 1"/>
                <a:sym typeface="Good Offc Pro 1"/>
              </a:rPr>
              <a:t>CONTRIBUTE</a:t>
            </a:r>
          </a:p>
        </p:txBody>
      </p:sp>
      <p:sp>
        <p:nvSpPr>
          <p:cNvPr id="24" name="TextBox 24"/>
          <p:cNvSpPr txBox="1"/>
          <p:nvPr/>
        </p:nvSpPr>
        <p:spPr>
          <a:xfrm>
            <a:off x="9575453" y="5575581"/>
            <a:ext cx="2235547" cy="795089"/>
          </a:xfrm>
          <a:prstGeom prst="rect">
            <a:avLst/>
          </a:prstGeom>
        </p:spPr>
        <p:txBody>
          <a:bodyPr wrap="square" lIns="0" tIns="0" rIns="0" bIns="0" rtlCol="0" anchor="t">
            <a:spAutoFit/>
          </a:bodyPr>
          <a:lstStyle/>
          <a:p>
            <a:pPr algn="l">
              <a:lnSpc>
                <a:spcPts val="6156"/>
              </a:lnSpc>
              <a:spcBef>
                <a:spcPct val="0"/>
              </a:spcBef>
            </a:pPr>
            <a:r>
              <a:rPr lang="en-US" sz="5700" dirty="0">
                <a:solidFill>
                  <a:srgbClr val="450858"/>
                </a:solidFill>
                <a:latin typeface="Good Offc Pro 1"/>
                <a:ea typeface="Good Offc Pro 1"/>
                <a:cs typeface="Good Offc Pro 1"/>
                <a:sym typeface="Good Offc Pro 1"/>
              </a:rPr>
              <a:t>CREATE</a:t>
            </a:r>
          </a:p>
        </p:txBody>
      </p:sp>
      <p:sp>
        <p:nvSpPr>
          <p:cNvPr id="25" name="TextBox 25"/>
          <p:cNvSpPr txBox="1"/>
          <p:nvPr/>
        </p:nvSpPr>
        <p:spPr>
          <a:xfrm>
            <a:off x="13656415" y="5575581"/>
            <a:ext cx="1293465" cy="926592"/>
          </a:xfrm>
          <a:prstGeom prst="rect">
            <a:avLst/>
          </a:prstGeom>
        </p:spPr>
        <p:txBody>
          <a:bodyPr lIns="0" tIns="0" rIns="0" bIns="0" rtlCol="0" anchor="t">
            <a:spAutoFit/>
          </a:bodyPr>
          <a:lstStyle/>
          <a:p>
            <a:pPr algn="l">
              <a:lnSpc>
                <a:spcPts val="6263"/>
              </a:lnSpc>
              <a:spcBef>
                <a:spcPct val="0"/>
              </a:spcBef>
            </a:pPr>
            <a:r>
              <a:rPr lang="en-US" sz="5799">
                <a:solidFill>
                  <a:srgbClr val="450858"/>
                </a:solidFill>
                <a:latin typeface="Good Offc Pro 1"/>
                <a:ea typeface="Good Offc Pro 1"/>
                <a:cs typeface="Good Offc Pro 1"/>
                <a:sym typeface="Good Offc Pro 1"/>
              </a:rPr>
              <a:t>LEAD</a:t>
            </a:r>
          </a:p>
        </p:txBody>
      </p:sp>
      <p:sp>
        <p:nvSpPr>
          <p:cNvPr id="26" name="TextBox 26"/>
          <p:cNvSpPr txBox="1"/>
          <p:nvPr/>
        </p:nvSpPr>
        <p:spPr>
          <a:xfrm>
            <a:off x="3529478" y="1028700"/>
            <a:ext cx="16799306" cy="2787649"/>
          </a:xfrm>
          <a:prstGeom prst="rect">
            <a:avLst/>
          </a:prstGeom>
        </p:spPr>
        <p:txBody>
          <a:bodyPr lIns="0" tIns="0" rIns="0" bIns="0" rtlCol="0" anchor="t">
            <a:spAutoFit/>
          </a:bodyPr>
          <a:lstStyle/>
          <a:p>
            <a:pPr algn="l">
              <a:lnSpc>
                <a:spcPts val="9999"/>
              </a:lnSpc>
            </a:pPr>
            <a:r>
              <a:rPr lang="en-US" sz="9999">
                <a:solidFill>
                  <a:srgbClr val="FFFFFF"/>
                </a:solidFill>
                <a:latin typeface="Good SC Offc Pro"/>
                <a:ea typeface="Good SC Offc Pro"/>
                <a:cs typeface="Good SC Offc Pro"/>
                <a:sym typeface="Good SC Offc Pro"/>
              </a:rPr>
              <a:t>JOIN US IN CHANGING THE STORY</a:t>
            </a:r>
          </a:p>
          <a:p>
            <a:pPr algn="l">
              <a:lnSpc>
                <a:spcPts val="9999"/>
              </a:lnSpc>
              <a:spcBef>
                <a:spcPct val="0"/>
              </a:spcBef>
            </a:pPr>
            <a:r>
              <a:rPr lang="en-US" sz="9999">
                <a:solidFill>
                  <a:srgbClr val="FFFFFF"/>
                </a:solidFill>
                <a:latin typeface="Good SC Offc Pro"/>
                <a:ea typeface="Good SC Offc Pro"/>
                <a:cs typeface="Good SC Offc Pro"/>
                <a:sym typeface="Good SC Offc Pro"/>
              </a:rPr>
              <a:t>AND THE SYSTEM</a:t>
            </a:r>
          </a:p>
        </p:txBody>
      </p:sp>
      <p:sp>
        <p:nvSpPr>
          <p:cNvPr id="27" name="TextBox 27"/>
          <p:cNvSpPr txBox="1"/>
          <p:nvPr/>
        </p:nvSpPr>
        <p:spPr>
          <a:xfrm>
            <a:off x="1406144" y="6778493"/>
            <a:ext cx="2037159" cy="1616075"/>
          </a:xfrm>
          <a:prstGeom prst="rect">
            <a:avLst/>
          </a:prstGeom>
        </p:spPr>
        <p:txBody>
          <a:bodyPr lIns="0" tIns="0" rIns="0" bIns="0" rtlCol="0" anchor="t">
            <a:spAutoFit/>
          </a:bodyPr>
          <a:lstStyle/>
          <a:p>
            <a:pPr algn="l">
              <a:lnSpc>
                <a:spcPts val="3999"/>
              </a:lnSpc>
            </a:pPr>
            <a:r>
              <a:rPr lang="en-US" sz="3999">
                <a:solidFill>
                  <a:srgbClr val="FFFFFF"/>
                </a:solidFill>
                <a:latin typeface="Good SC Offc Pro"/>
                <a:ea typeface="Good SC Offc Pro"/>
                <a:cs typeface="Good SC Offc Pro"/>
                <a:sym typeface="Good SC Offc Pro"/>
              </a:rPr>
              <a:t>SHARE AND </a:t>
            </a:r>
          </a:p>
          <a:p>
            <a:pPr algn="l">
              <a:lnSpc>
                <a:spcPts val="3999"/>
              </a:lnSpc>
            </a:pPr>
            <a:r>
              <a:rPr lang="en-US" sz="3999">
                <a:solidFill>
                  <a:srgbClr val="FFFFFF"/>
                </a:solidFill>
                <a:latin typeface="Good SC Offc Pro"/>
                <a:ea typeface="Good SC Offc Pro"/>
                <a:cs typeface="Good SC Offc Pro"/>
                <a:sym typeface="Good SC Offc Pro"/>
              </a:rPr>
              <a:t>SUPPORT </a:t>
            </a:r>
          </a:p>
          <a:p>
            <a:pPr algn="l">
              <a:lnSpc>
                <a:spcPts val="3999"/>
              </a:lnSpc>
              <a:spcBef>
                <a:spcPct val="0"/>
              </a:spcBef>
            </a:pPr>
            <a:r>
              <a:rPr lang="en-US" sz="3999">
                <a:solidFill>
                  <a:srgbClr val="FFFFFF"/>
                </a:solidFill>
                <a:latin typeface="Good SC Offc Pro"/>
                <a:ea typeface="Good SC Offc Pro"/>
                <a:cs typeface="Good SC Offc Pro"/>
                <a:sym typeface="Good SC Offc Pro"/>
              </a:rPr>
              <a:t>OUR WORK</a:t>
            </a:r>
          </a:p>
        </p:txBody>
      </p:sp>
      <p:sp>
        <p:nvSpPr>
          <p:cNvPr id="28" name="TextBox 28"/>
          <p:cNvSpPr txBox="1"/>
          <p:nvPr/>
        </p:nvSpPr>
        <p:spPr>
          <a:xfrm>
            <a:off x="5505849" y="6778493"/>
            <a:ext cx="2556718" cy="1111250"/>
          </a:xfrm>
          <a:prstGeom prst="rect">
            <a:avLst/>
          </a:prstGeom>
        </p:spPr>
        <p:txBody>
          <a:bodyPr lIns="0" tIns="0" rIns="0" bIns="0" rtlCol="0" anchor="t">
            <a:spAutoFit/>
          </a:bodyPr>
          <a:lstStyle/>
          <a:p>
            <a:pPr algn="l">
              <a:lnSpc>
                <a:spcPts val="3999"/>
              </a:lnSpc>
            </a:pPr>
            <a:r>
              <a:rPr lang="en-US" sz="3999">
                <a:solidFill>
                  <a:srgbClr val="FFFFFF"/>
                </a:solidFill>
                <a:latin typeface="Good SC Offc Pro"/>
                <a:ea typeface="Good SC Offc Pro"/>
                <a:cs typeface="Good SC Offc Pro"/>
                <a:sym typeface="Good SC Offc Pro"/>
              </a:rPr>
              <a:t>FEED INTO OUR</a:t>
            </a:r>
          </a:p>
          <a:p>
            <a:pPr algn="l">
              <a:lnSpc>
                <a:spcPts val="3999"/>
              </a:lnSpc>
              <a:spcBef>
                <a:spcPct val="0"/>
              </a:spcBef>
            </a:pPr>
            <a:r>
              <a:rPr lang="en-US" sz="3999">
                <a:solidFill>
                  <a:srgbClr val="FFFFFF"/>
                </a:solidFill>
                <a:latin typeface="Good SC Offc Pro"/>
                <a:ea typeface="Good SC Offc Pro"/>
                <a:cs typeface="Good SC Offc Pro"/>
                <a:sym typeface="Good SC Offc Pro"/>
              </a:rPr>
              <a:t>RESEARCH</a:t>
            </a:r>
          </a:p>
        </p:txBody>
      </p:sp>
      <p:sp>
        <p:nvSpPr>
          <p:cNvPr id="29" name="TextBox 29"/>
          <p:cNvSpPr txBox="1"/>
          <p:nvPr/>
        </p:nvSpPr>
        <p:spPr>
          <a:xfrm>
            <a:off x="9575453" y="6778493"/>
            <a:ext cx="3505051" cy="1616075"/>
          </a:xfrm>
          <a:prstGeom prst="rect">
            <a:avLst/>
          </a:prstGeom>
        </p:spPr>
        <p:txBody>
          <a:bodyPr lIns="0" tIns="0" rIns="0" bIns="0" rtlCol="0" anchor="t">
            <a:spAutoFit/>
          </a:bodyPr>
          <a:lstStyle/>
          <a:p>
            <a:pPr algn="l">
              <a:lnSpc>
                <a:spcPts val="3999"/>
              </a:lnSpc>
            </a:pPr>
            <a:r>
              <a:rPr lang="en-US" sz="3999">
                <a:solidFill>
                  <a:srgbClr val="FFFFFF"/>
                </a:solidFill>
                <a:latin typeface="Good SC Offc Pro"/>
                <a:ea typeface="Good SC Offc Pro"/>
                <a:cs typeface="Good SC Offc Pro"/>
                <a:sym typeface="Good SC Offc Pro"/>
              </a:rPr>
              <a:t>CO-PRODUCE</a:t>
            </a:r>
          </a:p>
          <a:p>
            <a:pPr algn="l">
              <a:lnSpc>
                <a:spcPts val="3999"/>
              </a:lnSpc>
            </a:pPr>
            <a:r>
              <a:rPr lang="en-US" sz="3999">
                <a:solidFill>
                  <a:srgbClr val="FFFFFF"/>
                </a:solidFill>
                <a:latin typeface="Good SC Offc Pro"/>
                <a:ea typeface="Good SC Offc Pro"/>
                <a:cs typeface="Good SC Offc Pro"/>
                <a:sym typeface="Good SC Offc Pro"/>
              </a:rPr>
              <a:t>SOLUTIONS AND</a:t>
            </a:r>
          </a:p>
          <a:p>
            <a:pPr algn="l">
              <a:lnSpc>
                <a:spcPts val="3999"/>
              </a:lnSpc>
              <a:spcBef>
                <a:spcPct val="0"/>
              </a:spcBef>
            </a:pPr>
            <a:r>
              <a:rPr lang="en-US" sz="3999">
                <a:solidFill>
                  <a:srgbClr val="FFFFFF"/>
                </a:solidFill>
                <a:latin typeface="Good SC Offc Pro"/>
                <a:ea typeface="Good SC Offc Pro"/>
                <a:cs typeface="Good SC Offc Pro"/>
                <a:sym typeface="Good SC Offc Pro"/>
              </a:rPr>
              <a:t>RECOMMENDATIONS</a:t>
            </a:r>
          </a:p>
        </p:txBody>
      </p:sp>
      <p:sp>
        <p:nvSpPr>
          <p:cNvPr id="30" name="TextBox 30"/>
          <p:cNvSpPr txBox="1"/>
          <p:nvPr/>
        </p:nvSpPr>
        <p:spPr>
          <a:xfrm>
            <a:off x="13716000" y="6778493"/>
            <a:ext cx="4572000" cy="2120900"/>
          </a:xfrm>
          <a:prstGeom prst="rect">
            <a:avLst/>
          </a:prstGeom>
        </p:spPr>
        <p:txBody>
          <a:bodyPr lIns="0" tIns="0" rIns="0" bIns="0" rtlCol="0" anchor="t">
            <a:spAutoFit/>
          </a:bodyPr>
          <a:lstStyle/>
          <a:p>
            <a:pPr algn="l">
              <a:lnSpc>
                <a:spcPts val="3999"/>
              </a:lnSpc>
            </a:pPr>
            <a:r>
              <a:rPr lang="en-US" sz="3999">
                <a:solidFill>
                  <a:srgbClr val="FFFFFF"/>
                </a:solidFill>
                <a:latin typeface="Good SC Offc Pro"/>
                <a:ea typeface="Good SC Offc Pro"/>
                <a:cs typeface="Good SC Offc Pro"/>
                <a:sym typeface="Good SC Offc Pro"/>
              </a:rPr>
              <a:t>PILOT APPROACHES, EMBEDING </a:t>
            </a:r>
          </a:p>
          <a:p>
            <a:pPr algn="l">
              <a:lnSpc>
                <a:spcPts val="3999"/>
              </a:lnSpc>
              <a:spcBef>
                <a:spcPct val="0"/>
              </a:spcBef>
            </a:pPr>
            <a:r>
              <a:rPr lang="en-US" sz="3999">
                <a:solidFill>
                  <a:srgbClr val="FFFFFF"/>
                </a:solidFill>
                <a:latin typeface="Good SC Offc Pro"/>
                <a:ea typeface="Good SC Offc Pro"/>
                <a:cs typeface="Good SC Offc Pro"/>
                <a:sym typeface="Good SC Offc Pro"/>
              </a:rPr>
              <a:t>COMMUNITY-LED SOLUTIONS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0" y="0"/>
            <a:ext cx="18288000" cy="10287000"/>
            <a:chOff x="0" y="0"/>
            <a:chExt cx="4993629" cy="2808916"/>
          </a:xfrm>
        </p:grpSpPr>
        <p:sp>
          <p:nvSpPr>
            <p:cNvPr id="4" name="Freeform 4"/>
            <p:cNvSpPr/>
            <p:nvPr/>
          </p:nvSpPr>
          <p:spPr>
            <a:xfrm>
              <a:off x="0" y="0"/>
              <a:ext cx="4993629" cy="2808916"/>
            </a:xfrm>
            <a:custGeom>
              <a:avLst/>
              <a:gdLst/>
              <a:ahLst/>
              <a:cxnLst/>
              <a:rect l="l" t="t" r="r" b="b"/>
              <a:pathLst>
                <a:path w="4993629" h="2808916">
                  <a:moveTo>
                    <a:pt x="0" y="0"/>
                  </a:moveTo>
                  <a:lnTo>
                    <a:pt x="4993629" y="0"/>
                  </a:lnTo>
                  <a:lnTo>
                    <a:pt x="4993629" y="2808916"/>
                  </a:lnTo>
                  <a:lnTo>
                    <a:pt x="0" y="2808916"/>
                  </a:lnTo>
                  <a:close/>
                </a:path>
              </a:pathLst>
            </a:custGeom>
            <a:solidFill>
              <a:srgbClr val="1A1A1A">
                <a:alpha val="43922"/>
              </a:srgbClr>
            </a:solidFill>
          </p:spPr>
          <p:txBody>
            <a:bodyPr/>
            <a:lstStyle/>
            <a:p>
              <a:endParaRPr lang="en-GB"/>
            </a:p>
          </p:txBody>
        </p:sp>
        <p:sp>
          <p:nvSpPr>
            <p:cNvPr id="5" name="TextBox 5"/>
            <p:cNvSpPr txBox="1"/>
            <p:nvPr/>
          </p:nvSpPr>
          <p:spPr>
            <a:xfrm>
              <a:off x="0" y="-76200"/>
              <a:ext cx="4993629" cy="2885116"/>
            </a:xfrm>
            <a:prstGeom prst="rect">
              <a:avLst/>
            </a:prstGeom>
          </p:spPr>
          <p:txBody>
            <a:bodyPr lIns="48999" tIns="48999" rIns="48999" bIns="48999" rtlCol="0" anchor="ctr"/>
            <a:lstStyle/>
            <a:p>
              <a:pPr algn="ctr">
                <a:lnSpc>
                  <a:spcPts val="2565"/>
                </a:lnSpc>
              </a:pPr>
              <a:endParaRPr/>
            </a:p>
          </p:txBody>
        </p:sp>
      </p:grpSp>
      <p:sp>
        <p:nvSpPr>
          <p:cNvPr id="6" name="Freeform 6"/>
          <p:cNvSpPr/>
          <p:nvPr/>
        </p:nvSpPr>
        <p:spPr>
          <a:xfrm>
            <a:off x="1309562" y="3127654"/>
            <a:ext cx="5040220" cy="4031693"/>
          </a:xfrm>
          <a:custGeom>
            <a:avLst/>
            <a:gdLst/>
            <a:ahLst/>
            <a:cxnLst/>
            <a:rect l="l" t="t" r="r" b="b"/>
            <a:pathLst>
              <a:path w="5040220" h="4031693">
                <a:moveTo>
                  <a:pt x="0" y="0"/>
                </a:moveTo>
                <a:lnTo>
                  <a:pt x="5040221" y="0"/>
                </a:lnTo>
                <a:lnTo>
                  <a:pt x="5040221" y="4031692"/>
                </a:lnTo>
                <a:lnTo>
                  <a:pt x="0" y="4031692"/>
                </a:lnTo>
                <a:lnTo>
                  <a:pt x="0" y="0"/>
                </a:lnTo>
                <a:close/>
              </a:path>
            </a:pathLst>
          </a:custGeom>
          <a:blipFill>
            <a:blip r:embed="rId4"/>
            <a:stretch>
              <a:fillRect/>
            </a:stretch>
          </a:blipFill>
        </p:spPr>
        <p:txBody>
          <a:bodyPr/>
          <a:lstStyle/>
          <a:p>
            <a:endParaRPr lang="en-GB"/>
          </a:p>
        </p:txBody>
      </p:sp>
      <p:sp>
        <p:nvSpPr>
          <p:cNvPr id="7" name="Freeform 7"/>
          <p:cNvSpPr/>
          <p:nvPr/>
        </p:nvSpPr>
        <p:spPr>
          <a:xfrm>
            <a:off x="5864184" y="3402121"/>
            <a:ext cx="3279816" cy="3482758"/>
          </a:xfrm>
          <a:custGeom>
            <a:avLst/>
            <a:gdLst/>
            <a:ahLst/>
            <a:cxnLst/>
            <a:rect l="l" t="t" r="r" b="b"/>
            <a:pathLst>
              <a:path w="3279816" h="3482758">
                <a:moveTo>
                  <a:pt x="0" y="0"/>
                </a:moveTo>
                <a:lnTo>
                  <a:pt x="3279816" y="0"/>
                </a:lnTo>
                <a:lnTo>
                  <a:pt x="3279816" y="3482758"/>
                </a:lnTo>
                <a:lnTo>
                  <a:pt x="0" y="3482758"/>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50858"/>
        </a:solidFill>
        <a:effectLst/>
      </p:bgPr>
    </p:bg>
    <p:spTree>
      <p:nvGrpSpPr>
        <p:cNvPr id="1" name=""/>
        <p:cNvGrpSpPr/>
        <p:nvPr/>
      </p:nvGrpSpPr>
      <p:grpSpPr>
        <a:xfrm>
          <a:off x="0" y="0"/>
          <a:ext cx="0" cy="0"/>
          <a:chOff x="0" y="0"/>
          <a:chExt cx="0" cy="0"/>
        </a:xfrm>
      </p:grpSpPr>
      <p:sp>
        <p:nvSpPr>
          <p:cNvPr id="2" name="TextBox 2"/>
          <p:cNvSpPr txBox="1"/>
          <p:nvPr/>
        </p:nvSpPr>
        <p:spPr>
          <a:xfrm>
            <a:off x="1003578" y="3758772"/>
            <a:ext cx="8140422" cy="1520824"/>
          </a:xfrm>
          <a:prstGeom prst="rect">
            <a:avLst/>
          </a:prstGeom>
        </p:spPr>
        <p:txBody>
          <a:bodyPr lIns="0" tIns="0" rIns="0" bIns="0" rtlCol="0" anchor="t">
            <a:spAutoFit/>
          </a:bodyPr>
          <a:lstStyle/>
          <a:p>
            <a:pPr algn="ctr">
              <a:lnSpc>
                <a:spcPts val="9999"/>
              </a:lnSpc>
              <a:spcBef>
                <a:spcPct val="0"/>
              </a:spcBef>
            </a:pPr>
            <a:r>
              <a:rPr lang="en-US" sz="9999">
                <a:solidFill>
                  <a:srgbClr val="FFFFFF"/>
                </a:solidFill>
                <a:latin typeface="Good SC Offc Pro"/>
                <a:ea typeface="Good SC Offc Pro"/>
                <a:cs typeface="Good SC Offc Pro"/>
                <a:sym typeface="Good SC Offc Pro"/>
              </a:rPr>
              <a:t>A SHARED MISSION</a:t>
            </a:r>
          </a:p>
        </p:txBody>
      </p:sp>
      <p:sp>
        <p:nvSpPr>
          <p:cNvPr id="3" name="TextBox 3"/>
          <p:cNvSpPr txBox="1"/>
          <p:nvPr/>
        </p:nvSpPr>
        <p:spPr>
          <a:xfrm>
            <a:off x="1028700" y="5143500"/>
            <a:ext cx="16230600" cy="4054474"/>
          </a:xfrm>
          <a:prstGeom prst="rect">
            <a:avLst/>
          </a:prstGeom>
        </p:spPr>
        <p:txBody>
          <a:bodyPr lIns="0" tIns="0" rIns="0" bIns="0" rtlCol="0" anchor="t">
            <a:spAutoFit/>
          </a:bodyPr>
          <a:lstStyle/>
          <a:p>
            <a:pPr algn="l">
              <a:lnSpc>
                <a:spcPts val="9999"/>
              </a:lnSpc>
              <a:spcBef>
                <a:spcPct val="0"/>
              </a:spcBef>
            </a:pPr>
            <a:r>
              <a:rPr lang="en-US" sz="9999">
                <a:solidFill>
                  <a:srgbClr val="E4A5CB"/>
                </a:solidFill>
                <a:latin typeface="Good Offc Pro 1"/>
                <a:ea typeface="Good Offc Pro 1"/>
                <a:cs typeface="Good Offc Pro 1"/>
                <a:sym typeface="Good Offc Pro 1"/>
              </a:rPr>
              <a:t>At Hopestead, our ambition is not just to respond to homelessness, but to help end it together. </a:t>
            </a:r>
          </a:p>
        </p:txBody>
      </p:sp>
      <p:sp>
        <p:nvSpPr>
          <p:cNvPr id="4" name="Freeform 4"/>
          <p:cNvSpPr/>
          <p:nvPr/>
        </p:nvSpPr>
        <p:spPr>
          <a:xfrm>
            <a:off x="15147051" y="7745798"/>
            <a:ext cx="2112249" cy="1689597"/>
          </a:xfrm>
          <a:custGeom>
            <a:avLst/>
            <a:gdLst/>
            <a:ahLst/>
            <a:cxnLst/>
            <a:rect l="l" t="t" r="r" b="b"/>
            <a:pathLst>
              <a:path w="2112249" h="1689597">
                <a:moveTo>
                  <a:pt x="0" y="0"/>
                </a:moveTo>
                <a:lnTo>
                  <a:pt x="2112249" y="0"/>
                </a:lnTo>
                <a:lnTo>
                  <a:pt x="2112249" y="1689597"/>
                </a:lnTo>
                <a:lnTo>
                  <a:pt x="0" y="1689597"/>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1028700" y="1028700"/>
            <a:ext cx="2265767" cy="2382357"/>
            <a:chOff x="0" y="0"/>
            <a:chExt cx="596745" cy="627452"/>
          </a:xfrm>
        </p:grpSpPr>
        <p:sp>
          <p:nvSpPr>
            <p:cNvPr id="6" name="Freeform 6"/>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450858"/>
            </a:solidFill>
          </p:spPr>
          <p:txBody>
            <a:bodyPr/>
            <a:lstStyle/>
            <a:p>
              <a:endParaRPr lang="en-GB"/>
            </a:p>
          </p:txBody>
        </p:sp>
        <p:sp>
          <p:nvSpPr>
            <p:cNvPr id="7" name="TextBox 7"/>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8" name="TextBox 8"/>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F8E800"/>
                </a:solidFill>
                <a:latin typeface="Good SC Offc Pro"/>
                <a:ea typeface="Good SC Offc Pro"/>
                <a:cs typeface="Good SC Offc Pro"/>
                <a:sym typeface="Good SC Offc Pro"/>
              </a:rPr>
              <a:t>VOICE </a:t>
            </a:r>
          </a:p>
          <a:p>
            <a:pPr algn="just">
              <a:lnSpc>
                <a:spcPts val="4609"/>
              </a:lnSpc>
            </a:pPr>
            <a:r>
              <a:rPr lang="en-US" sz="4609">
                <a:solidFill>
                  <a:srgbClr val="F8E800"/>
                </a:solidFill>
                <a:latin typeface="Good SC Offc Pro"/>
                <a:ea typeface="Good SC Offc Pro"/>
                <a:cs typeface="Good SC Offc Pro"/>
                <a:sym typeface="Good SC Offc Pro"/>
              </a:rPr>
              <a:t>OF </a:t>
            </a:r>
          </a:p>
          <a:p>
            <a:pPr algn="just">
              <a:lnSpc>
                <a:spcPts val="4609"/>
              </a:lnSpc>
            </a:pPr>
            <a:r>
              <a:rPr lang="en-US" sz="4609">
                <a:solidFill>
                  <a:srgbClr val="F8E800"/>
                </a:solidFill>
                <a:latin typeface="Good SC Offc Pro"/>
                <a:ea typeface="Good SC Offc Pro"/>
                <a:cs typeface="Good SC Offc Pro"/>
                <a:sym typeface="Good SC Offc Pro"/>
              </a:rPr>
              <a:t>HOPE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0" y="0"/>
            <a:ext cx="18288000" cy="10287000"/>
            <a:chOff x="0" y="0"/>
            <a:chExt cx="4993629" cy="2808916"/>
          </a:xfrm>
        </p:grpSpPr>
        <p:sp>
          <p:nvSpPr>
            <p:cNvPr id="4" name="Freeform 4"/>
            <p:cNvSpPr/>
            <p:nvPr/>
          </p:nvSpPr>
          <p:spPr>
            <a:xfrm>
              <a:off x="0" y="0"/>
              <a:ext cx="4993629" cy="2808916"/>
            </a:xfrm>
            <a:custGeom>
              <a:avLst/>
              <a:gdLst/>
              <a:ahLst/>
              <a:cxnLst/>
              <a:rect l="l" t="t" r="r" b="b"/>
              <a:pathLst>
                <a:path w="4993629" h="2808916">
                  <a:moveTo>
                    <a:pt x="0" y="0"/>
                  </a:moveTo>
                  <a:lnTo>
                    <a:pt x="4993629" y="0"/>
                  </a:lnTo>
                  <a:lnTo>
                    <a:pt x="4993629" y="2808916"/>
                  </a:lnTo>
                  <a:lnTo>
                    <a:pt x="0" y="2808916"/>
                  </a:lnTo>
                  <a:close/>
                </a:path>
              </a:pathLst>
            </a:custGeom>
            <a:solidFill>
              <a:srgbClr val="1A1A1A">
                <a:alpha val="43922"/>
              </a:srgbClr>
            </a:solidFill>
          </p:spPr>
          <p:txBody>
            <a:bodyPr/>
            <a:lstStyle/>
            <a:p>
              <a:endParaRPr lang="en-GB"/>
            </a:p>
          </p:txBody>
        </p:sp>
        <p:sp>
          <p:nvSpPr>
            <p:cNvPr id="5" name="TextBox 5"/>
            <p:cNvSpPr txBox="1"/>
            <p:nvPr/>
          </p:nvSpPr>
          <p:spPr>
            <a:xfrm>
              <a:off x="0" y="-76200"/>
              <a:ext cx="4993629" cy="2885116"/>
            </a:xfrm>
            <a:prstGeom prst="rect">
              <a:avLst/>
            </a:prstGeom>
          </p:spPr>
          <p:txBody>
            <a:bodyPr lIns="48999" tIns="48999" rIns="48999" bIns="48999" rtlCol="0" anchor="ctr"/>
            <a:lstStyle/>
            <a:p>
              <a:pPr algn="ctr">
                <a:lnSpc>
                  <a:spcPts val="2565"/>
                </a:lnSpc>
              </a:pPr>
              <a:endParaRPr/>
            </a:p>
          </p:txBody>
        </p:sp>
      </p:grpSp>
      <p:sp>
        <p:nvSpPr>
          <p:cNvPr id="6" name="TextBox 6"/>
          <p:cNvSpPr txBox="1"/>
          <p:nvPr/>
        </p:nvSpPr>
        <p:spPr>
          <a:xfrm>
            <a:off x="9144000" y="1836816"/>
            <a:ext cx="8115300" cy="4962525"/>
          </a:xfrm>
          <a:prstGeom prst="rect">
            <a:avLst/>
          </a:prstGeom>
        </p:spPr>
        <p:txBody>
          <a:bodyPr lIns="0" tIns="0" rIns="0" bIns="0" rtlCol="0" anchor="t">
            <a:spAutoFit/>
          </a:bodyPr>
          <a:lstStyle/>
          <a:p>
            <a:pPr algn="l">
              <a:lnSpc>
                <a:spcPts val="7500"/>
              </a:lnSpc>
              <a:spcBef>
                <a:spcPct val="0"/>
              </a:spcBef>
            </a:pPr>
            <a:r>
              <a:rPr lang="en-US" sz="7500">
                <a:solidFill>
                  <a:srgbClr val="E4A5CB"/>
                </a:solidFill>
                <a:latin typeface="Good Offc Pro 1"/>
                <a:ea typeface="Good Offc Pro 1"/>
                <a:cs typeface="Good Offc Pro 1"/>
                <a:sym typeface="Good Offc Pro 1"/>
              </a:rPr>
              <a:t>Raise awareness, </a:t>
            </a:r>
          </a:p>
          <a:p>
            <a:pPr algn="l">
              <a:lnSpc>
                <a:spcPts val="7500"/>
              </a:lnSpc>
              <a:spcBef>
                <a:spcPct val="0"/>
              </a:spcBef>
            </a:pPr>
            <a:r>
              <a:rPr lang="en-US" sz="7500">
                <a:solidFill>
                  <a:srgbClr val="E4A5CB"/>
                </a:solidFill>
                <a:latin typeface="Good Offc Pro 1"/>
                <a:ea typeface="Good Offc Pro 1"/>
                <a:cs typeface="Good Offc Pro 1"/>
                <a:sym typeface="Good Offc Pro 1"/>
              </a:rPr>
              <a:t>shift perceptions, and advocate for effective policy change grounded in lived experience and data.</a:t>
            </a:r>
          </a:p>
        </p:txBody>
      </p:sp>
      <p:sp>
        <p:nvSpPr>
          <p:cNvPr id="7" name="Freeform 7"/>
          <p:cNvSpPr/>
          <p:nvPr/>
        </p:nvSpPr>
        <p:spPr>
          <a:xfrm>
            <a:off x="15147051" y="7775314"/>
            <a:ext cx="2112249" cy="1689597"/>
          </a:xfrm>
          <a:custGeom>
            <a:avLst/>
            <a:gdLst/>
            <a:ahLst/>
            <a:cxnLst/>
            <a:rect l="l" t="t" r="r" b="b"/>
            <a:pathLst>
              <a:path w="2112249" h="1689597">
                <a:moveTo>
                  <a:pt x="0" y="0"/>
                </a:moveTo>
                <a:lnTo>
                  <a:pt x="2112249" y="0"/>
                </a:lnTo>
                <a:lnTo>
                  <a:pt x="2112249" y="1689597"/>
                </a:lnTo>
                <a:lnTo>
                  <a:pt x="0" y="1689597"/>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1028700" y="1019175"/>
            <a:ext cx="1510880" cy="1869693"/>
          </a:xfrm>
          <a:prstGeom prst="rect">
            <a:avLst/>
          </a:prstGeom>
        </p:spPr>
        <p:txBody>
          <a:bodyPr lIns="0" tIns="0" rIns="0" bIns="0" rtlCol="0" anchor="t">
            <a:spAutoFit/>
          </a:bodyPr>
          <a:lstStyle/>
          <a:p>
            <a:pPr algn="just">
              <a:lnSpc>
                <a:spcPts val="4609"/>
              </a:lnSpc>
            </a:pPr>
            <a:r>
              <a:rPr lang="en-US" sz="4609">
                <a:solidFill>
                  <a:srgbClr val="F8E800"/>
                </a:solidFill>
                <a:latin typeface="Good SC Offc Pro"/>
                <a:ea typeface="Good SC Offc Pro"/>
                <a:cs typeface="Good SC Offc Pro"/>
                <a:sym typeface="Good SC Offc Pro"/>
              </a:rPr>
              <a:t>VOICE </a:t>
            </a:r>
          </a:p>
          <a:p>
            <a:pPr algn="just">
              <a:lnSpc>
                <a:spcPts val="4609"/>
              </a:lnSpc>
            </a:pPr>
            <a:r>
              <a:rPr lang="en-US" sz="4609">
                <a:solidFill>
                  <a:srgbClr val="F8E800"/>
                </a:solidFill>
                <a:latin typeface="Good SC Offc Pro"/>
                <a:ea typeface="Good SC Offc Pro"/>
                <a:cs typeface="Good SC Offc Pro"/>
                <a:sym typeface="Good SC Offc Pro"/>
              </a:rPr>
              <a:t>OF </a:t>
            </a:r>
          </a:p>
          <a:p>
            <a:pPr algn="just">
              <a:lnSpc>
                <a:spcPts val="4609"/>
              </a:lnSpc>
            </a:pPr>
            <a:r>
              <a:rPr lang="en-US" sz="4609">
                <a:solidFill>
                  <a:srgbClr val="F8E800"/>
                </a:solidFill>
                <a:latin typeface="Good SC Offc Pro"/>
                <a:ea typeface="Good SC Offc Pro"/>
                <a:cs typeface="Good SC Offc Pro"/>
                <a:sym typeface="Good SC Offc Pro"/>
              </a:rPr>
              <a:t>HOPE</a:t>
            </a:r>
          </a:p>
        </p:txBody>
      </p:sp>
      <p:grpSp>
        <p:nvGrpSpPr>
          <p:cNvPr id="9" name="Group 9"/>
          <p:cNvGrpSpPr/>
          <p:nvPr/>
        </p:nvGrpSpPr>
        <p:grpSpPr>
          <a:xfrm>
            <a:off x="1028700" y="1028700"/>
            <a:ext cx="2265767" cy="2382357"/>
            <a:chOff x="0" y="0"/>
            <a:chExt cx="596745" cy="627452"/>
          </a:xfrm>
        </p:grpSpPr>
        <p:sp>
          <p:nvSpPr>
            <p:cNvPr id="10" name="Freeform 10"/>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F8E800"/>
            </a:solidFill>
          </p:spPr>
          <p:txBody>
            <a:bodyPr/>
            <a:lstStyle/>
            <a:p>
              <a:endParaRPr lang="en-GB"/>
            </a:p>
          </p:txBody>
        </p:sp>
        <p:sp>
          <p:nvSpPr>
            <p:cNvPr id="11" name="TextBox 11"/>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12" name="TextBox 12"/>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450858"/>
                </a:solidFill>
                <a:latin typeface="Good SC Offc Pro"/>
                <a:ea typeface="Good SC Offc Pro"/>
                <a:cs typeface="Good SC Offc Pro"/>
                <a:sym typeface="Good SC Offc Pro"/>
              </a:rPr>
              <a:t>VOICE </a:t>
            </a:r>
          </a:p>
          <a:p>
            <a:pPr algn="just">
              <a:lnSpc>
                <a:spcPts val="4609"/>
              </a:lnSpc>
            </a:pPr>
            <a:r>
              <a:rPr lang="en-US" sz="4609">
                <a:solidFill>
                  <a:srgbClr val="450858"/>
                </a:solidFill>
                <a:latin typeface="Good SC Offc Pro"/>
                <a:ea typeface="Good SC Offc Pro"/>
                <a:cs typeface="Good SC Offc Pro"/>
                <a:sym typeface="Good SC Offc Pro"/>
              </a:rPr>
              <a:t>OF </a:t>
            </a:r>
          </a:p>
          <a:p>
            <a:pPr algn="just">
              <a:lnSpc>
                <a:spcPts val="4609"/>
              </a:lnSpc>
            </a:pPr>
            <a:r>
              <a:rPr lang="en-US" sz="4609">
                <a:solidFill>
                  <a:srgbClr val="450858"/>
                </a:solidFill>
                <a:latin typeface="Good SC Offc Pro"/>
                <a:ea typeface="Good SC Offc Pro"/>
                <a:cs typeface="Good SC Offc Pro"/>
                <a:sym typeface="Good SC Offc Pro"/>
              </a:rPr>
              <a:t>HOPE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58835" y="7933286"/>
            <a:ext cx="1564338" cy="1325014"/>
          </a:xfrm>
          <a:custGeom>
            <a:avLst/>
            <a:gdLst/>
            <a:ahLst/>
            <a:cxnLst/>
            <a:rect l="l" t="t" r="r" b="b"/>
            <a:pathLst>
              <a:path w="1564338" h="1325014">
                <a:moveTo>
                  <a:pt x="0" y="0"/>
                </a:moveTo>
                <a:lnTo>
                  <a:pt x="1564338" y="0"/>
                </a:lnTo>
                <a:lnTo>
                  <a:pt x="1564338" y="1325014"/>
                </a:lnTo>
                <a:lnTo>
                  <a:pt x="0" y="1325014"/>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1028700" y="1028700"/>
            <a:ext cx="2265767" cy="2382357"/>
            <a:chOff x="0" y="0"/>
            <a:chExt cx="596745" cy="627452"/>
          </a:xfrm>
        </p:grpSpPr>
        <p:sp>
          <p:nvSpPr>
            <p:cNvPr id="4" name="Freeform 4"/>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F8E800"/>
            </a:solidFill>
          </p:spPr>
          <p:txBody>
            <a:bodyPr/>
            <a:lstStyle/>
            <a:p>
              <a:endParaRPr lang="en-GB"/>
            </a:p>
          </p:txBody>
        </p:sp>
        <p:sp>
          <p:nvSpPr>
            <p:cNvPr id="5" name="TextBox 5"/>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6" name="Freeform 6"/>
          <p:cNvSpPr/>
          <p:nvPr/>
        </p:nvSpPr>
        <p:spPr>
          <a:xfrm>
            <a:off x="7363186" y="3411057"/>
            <a:ext cx="2632122" cy="2546578"/>
          </a:xfrm>
          <a:custGeom>
            <a:avLst/>
            <a:gdLst/>
            <a:ahLst/>
            <a:cxnLst/>
            <a:rect l="l" t="t" r="r" b="b"/>
            <a:pathLst>
              <a:path w="2632122" h="2546578">
                <a:moveTo>
                  <a:pt x="0" y="0"/>
                </a:moveTo>
                <a:lnTo>
                  <a:pt x="2632122" y="0"/>
                </a:lnTo>
                <a:lnTo>
                  <a:pt x="2632122" y="2546578"/>
                </a:lnTo>
                <a:lnTo>
                  <a:pt x="0" y="254657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2340062" y="3685080"/>
            <a:ext cx="2435328" cy="2450644"/>
          </a:xfrm>
          <a:custGeom>
            <a:avLst/>
            <a:gdLst/>
            <a:ahLst/>
            <a:cxnLst/>
            <a:rect l="l" t="t" r="r" b="b"/>
            <a:pathLst>
              <a:path w="2435328" h="2450644">
                <a:moveTo>
                  <a:pt x="0" y="0"/>
                </a:moveTo>
                <a:lnTo>
                  <a:pt x="2435328" y="0"/>
                </a:lnTo>
                <a:lnTo>
                  <a:pt x="2435328" y="2450644"/>
                </a:lnTo>
                <a:lnTo>
                  <a:pt x="0" y="245064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12583104" y="3269118"/>
            <a:ext cx="2715674" cy="2688517"/>
          </a:xfrm>
          <a:custGeom>
            <a:avLst/>
            <a:gdLst/>
            <a:ahLst/>
            <a:cxnLst/>
            <a:rect l="l" t="t" r="r" b="b"/>
            <a:pathLst>
              <a:path w="2715674" h="2688517">
                <a:moveTo>
                  <a:pt x="0" y="0"/>
                </a:moveTo>
                <a:lnTo>
                  <a:pt x="2715673" y="0"/>
                </a:lnTo>
                <a:lnTo>
                  <a:pt x="2715673" y="2688517"/>
                </a:lnTo>
                <a:lnTo>
                  <a:pt x="0" y="26885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450858"/>
                </a:solidFill>
                <a:latin typeface="Good SC Offc Pro"/>
                <a:ea typeface="Good SC Offc Pro"/>
                <a:cs typeface="Good SC Offc Pro"/>
                <a:sym typeface="Good SC Offc Pro"/>
              </a:rPr>
              <a:t>VOICE </a:t>
            </a:r>
          </a:p>
          <a:p>
            <a:pPr algn="just">
              <a:lnSpc>
                <a:spcPts val="4609"/>
              </a:lnSpc>
            </a:pPr>
            <a:r>
              <a:rPr lang="en-US" sz="4609">
                <a:solidFill>
                  <a:srgbClr val="450858"/>
                </a:solidFill>
                <a:latin typeface="Good SC Offc Pro"/>
                <a:ea typeface="Good SC Offc Pro"/>
                <a:cs typeface="Good SC Offc Pro"/>
                <a:sym typeface="Good SC Offc Pro"/>
              </a:rPr>
              <a:t>OF </a:t>
            </a:r>
          </a:p>
          <a:p>
            <a:pPr algn="just">
              <a:lnSpc>
                <a:spcPts val="4609"/>
              </a:lnSpc>
            </a:pPr>
            <a:r>
              <a:rPr lang="en-US" sz="4609">
                <a:solidFill>
                  <a:srgbClr val="450858"/>
                </a:solidFill>
                <a:latin typeface="Good SC Offc Pro"/>
                <a:ea typeface="Good SC Offc Pro"/>
                <a:cs typeface="Good SC Offc Pro"/>
                <a:sym typeface="Good SC Offc Pro"/>
              </a:rPr>
              <a:t>HOPE</a:t>
            </a:r>
          </a:p>
        </p:txBody>
      </p:sp>
      <p:sp>
        <p:nvSpPr>
          <p:cNvPr id="10" name="TextBox 10"/>
          <p:cNvSpPr txBox="1"/>
          <p:nvPr/>
        </p:nvSpPr>
        <p:spPr>
          <a:xfrm>
            <a:off x="1820749" y="6783605"/>
            <a:ext cx="4405232" cy="2030730"/>
          </a:xfrm>
          <a:prstGeom prst="rect">
            <a:avLst/>
          </a:prstGeom>
        </p:spPr>
        <p:txBody>
          <a:bodyPr lIns="0" tIns="0" rIns="0" bIns="0" rtlCol="0" anchor="t">
            <a:spAutoFit/>
          </a:bodyPr>
          <a:lstStyle/>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Commissioned research</a:t>
            </a:r>
          </a:p>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Data on homelessness trends</a:t>
            </a:r>
          </a:p>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Identifying barriers and gaps in provision</a:t>
            </a:r>
          </a:p>
        </p:txBody>
      </p:sp>
      <p:sp>
        <p:nvSpPr>
          <p:cNvPr id="11" name="TextBox 11"/>
          <p:cNvSpPr txBox="1"/>
          <p:nvPr/>
        </p:nvSpPr>
        <p:spPr>
          <a:xfrm>
            <a:off x="2340062" y="6154955"/>
            <a:ext cx="1908810" cy="695325"/>
          </a:xfrm>
          <a:prstGeom prst="rect">
            <a:avLst/>
          </a:prstGeom>
        </p:spPr>
        <p:txBody>
          <a:bodyPr lIns="0" tIns="0" rIns="0" bIns="0" rtlCol="0" anchor="t">
            <a:spAutoFit/>
          </a:bodyPr>
          <a:lstStyle/>
          <a:p>
            <a:pPr algn="ctr">
              <a:lnSpc>
                <a:spcPts val="4500"/>
              </a:lnSpc>
              <a:spcBef>
                <a:spcPct val="0"/>
              </a:spcBef>
            </a:pPr>
            <a:r>
              <a:rPr lang="en-US" sz="4500">
                <a:solidFill>
                  <a:srgbClr val="450858"/>
                </a:solidFill>
                <a:latin typeface="Good SC Offc Pro"/>
                <a:ea typeface="Good SC Offc Pro"/>
                <a:cs typeface="Good SC Offc Pro"/>
                <a:sym typeface="Good SC Offc Pro"/>
              </a:rPr>
              <a:t>EVIDENCE</a:t>
            </a:r>
          </a:p>
        </p:txBody>
      </p:sp>
      <p:sp>
        <p:nvSpPr>
          <p:cNvPr id="12" name="TextBox 12"/>
          <p:cNvSpPr txBox="1"/>
          <p:nvPr/>
        </p:nvSpPr>
        <p:spPr>
          <a:xfrm>
            <a:off x="6942413" y="6783605"/>
            <a:ext cx="4405232" cy="1040130"/>
          </a:xfrm>
          <a:prstGeom prst="rect">
            <a:avLst/>
          </a:prstGeom>
        </p:spPr>
        <p:txBody>
          <a:bodyPr lIns="0" tIns="0" rIns="0" bIns="0" rtlCol="0" anchor="t">
            <a:spAutoFit/>
          </a:bodyPr>
          <a:lstStyle/>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Community Voices</a:t>
            </a:r>
          </a:p>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Frontline insight</a:t>
            </a:r>
          </a:p>
        </p:txBody>
      </p:sp>
      <p:sp>
        <p:nvSpPr>
          <p:cNvPr id="13" name="TextBox 13"/>
          <p:cNvSpPr txBox="1"/>
          <p:nvPr/>
        </p:nvSpPr>
        <p:spPr>
          <a:xfrm>
            <a:off x="7343375" y="6126199"/>
            <a:ext cx="3603308" cy="695325"/>
          </a:xfrm>
          <a:prstGeom prst="rect">
            <a:avLst/>
          </a:prstGeom>
        </p:spPr>
        <p:txBody>
          <a:bodyPr lIns="0" tIns="0" rIns="0" bIns="0" rtlCol="0" anchor="t">
            <a:spAutoFit/>
          </a:bodyPr>
          <a:lstStyle/>
          <a:p>
            <a:pPr algn="ctr">
              <a:lnSpc>
                <a:spcPts val="4500"/>
              </a:lnSpc>
              <a:spcBef>
                <a:spcPct val="0"/>
              </a:spcBef>
            </a:pPr>
            <a:r>
              <a:rPr lang="en-US" sz="4500">
                <a:solidFill>
                  <a:srgbClr val="450858"/>
                </a:solidFill>
                <a:latin typeface="Good SC Offc Pro"/>
                <a:ea typeface="Good SC Offc Pro"/>
                <a:cs typeface="Good SC Offc Pro"/>
                <a:sym typeface="Good SC Offc Pro"/>
              </a:rPr>
              <a:t>LIVED EXPERIENCE</a:t>
            </a:r>
          </a:p>
        </p:txBody>
      </p:sp>
      <p:sp>
        <p:nvSpPr>
          <p:cNvPr id="14" name="TextBox 14"/>
          <p:cNvSpPr txBox="1"/>
          <p:nvPr/>
        </p:nvSpPr>
        <p:spPr>
          <a:xfrm>
            <a:off x="12062019" y="6783605"/>
            <a:ext cx="4405232" cy="1040130"/>
          </a:xfrm>
          <a:prstGeom prst="rect">
            <a:avLst/>
          </a:prstGeom>
        </p:spPr>
        <p:txBody>
          <a:bodyPr lIns="0" tIns="0" rIns="0" bIns="0" rtlCol="0" anchor="t">
            <a:spAutoFit/>
          </a:bodyPr>
          <a:lstStyle/>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Policy engagement</a:t>
            </a:r>
          </a:p>
          <a:p>
            <a:pPr marL="647700" lvl="1" indent="-323850" algn="l">
              <a:lnSpc>
                <a:spcPts val="3960"/>
              </a:lnSpc>
              <a:buFont typeface="Arial"/>
              <a:buChar char="•"/>
            </a:pPr>
            <a:r>
              <a:rPr lang="en-US" sz="3000">
                <a:solidFill>
                  <a:srgbClr val="450858"/>
                </a:solidFill>
                <a:latin typeface="Good Offc Pro 2"/>
                <a:ea typeface="Good Offc Pro 2"/>
                <a:cs typeface="Good Offc Pro 2"/>
                <a:sym typeface="Good Offc Pro 2"/>
              </a:rPr>
              <a:t>Campaigning and media</a:t>
            </a:r>
          </a:p>
        </p:txBody>
      </p:sp>
      <p:sp>
        <p:nvSpPr>
          <p:cNvPr id="15" name="TextBox 15"/>
          <p:cNvSpPr txBox="1"/>
          <p:nvPr/>
        </p:nvSpPr>
        <p:spPr>
          <a:xfrm>
            <a:off x="12420600" y="6154955"/>
            <a:ext cx="2715674" cy="577081"/>
          </a:xfrm>
          <a:prstGeom prst="rect">
            <a:avLst/>
          </a:prstGeom>
        </p:spPr>
        <p:txBody>
          <a:bodyPr wrap="square" lIns="0" tIns="0" rIns="0" bIns="0" rtlCol="0" anchor="t">
            <a:spAutoFit/>
          </a:bodyPr>
          <a:lstStyle/>
          <a:p>
            <a:pPr algn="ctr">
              <a:lnSpc>
                <a:spcPts val="4500"/>
              </a:lnSpc>
              <a:spcBef>
                <a:spcPct val="0"/>
              </a:spcBef>
            </a:pPr>
            <a:r>
              <a:rPr lang="en-US" sz="4500" dirty="0">
                <a:solidFill>
                  <a:srgbClr val="450858"/>
                </a:solidFill>
                <a:latin typeface="Good SC Offc Pro"/>
                <a:ea typeface="Good SC Offc Pro"/>
                <a:cs typeface="Good SC Offc Pro"/>
                <a:sym typeface="Good SC Offc Pro"/>
              </a:rPr>
              <a:t>INFLUENCE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800"/>
        </a:solidFill>
        <a:effectLst/>
      </p:bgPr>
    </p:bg>
    <p:spTree>
      <p:nvGrpSpPr>
        <p:cNvPr id="1" name=""/>
        <p:cNvGrpSpPr/>
        <p:nvPr/>
      </p:nvGrpSpPr>
      <p:grpSpPr>
        <a:xfrm>
          <a:off x="0" y="0"/>
          <a:ext cx="0" cy="0"/>
          <a:chOff x="0" y="0"/>
          <a:chExt cx="0" cy="0"/>
        </a:xfrm>
      </p:grpSpPr>
      <p:sp>
        <p:nvSpPr>
          <p:cNvPr id="2" name="Freeform 2"/>
          <p:cNvSpPr/>
          <p:nvPr/>
        </p:nvSpPr>
        <p:spPr>
          <a:xfrm>
            <a:off x="15147051" y="7834346"/>
            <a:ext cx="2112249" cy="1689597"/>
          </a:xfrm>
          <a:custGeom>
            <a:avLst/>
            <a:gdLst/>
            <a:ahLst/>
            <a:cxnLst/>
            <a:rect l="l" t="t" r="r" b="b"/>
            <a:pathLst>
              <a:path w="2112249" h="1689597">
                <a:moveTo>
                  <a:pt x="0" y="0"/>
                </a:moveTo>
                <a:lnTo>
                  <a:pt x="2112249" y="0"/>
                </a:lnTo>
                <a:lnTo>
                  <a:pt x="2112249" y="1689596"/>
                </a:lnTo>
                <a:lnTo>
                  <a:pt x="0" y="1689596"/>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1028700" y="1028700"/>
            <a:ext cx="2265767" cy="2382357"/>
            <a:chOff x="0" y="0"/>
            <a:chExt cx="596745" cy="627452"/>
          </a:xfrm>
        </p:grpSpPr>
        <p:sp>
          <p:nvSpPr>
            <p:cNvPr id="4" name="Freeform 4"/>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F8E800"/>
            </a:solidFill>
          </p:spPr>
          <p:txBody>
            <a:bodyPr/>
            <a:lstStyle/>
            <a:p>
              <a:endParaRPr lang="en-GB"/>
            </a:p>
          </p:txBody>
        </p:sp>
        <p:sp>
          <p:nvSpPr>
            <p:cNvPr id="5" name="TextBox 5"/>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6" name="TextBox 6"/>
          <p:cNvSpPr txBox="1"/>
          <p:nvPr/>
        </p:nvSpPr>
        <p:spPr>
          <a:xfrm>
            <a:off x="1273323" y="1280270"/>
            <a:ext cx="1776522" cy="1869693"/>
          </a:xfrm>
          <a:prstGeom prst="rect">
            <a:avLst/>
          </a:prstGeom>
        </p:spPr>
        <p:txBody>
          <a:bodyPr lIns="0" tIns="0" rIns="0" bIns="0" rtlCol="0" anchor="t">
            <a:spAutoFit/>
          </a:bodyPr>
          <a:lstStyle/>
          <a:p>
            <a:pPr algn="just">
              <a:lnSpc>
                <a:spcPts val="4609"/>
              </a:lnSpc>
            </a:pPr>
            <a:r>
              <a:rPr lang="en-US" sz="4609">
                <a:solidFill>
                  <a:srgbClr val="450858"/>
                </a:solidFill>
                <a:latin typeface="Good SC Offc Pro"/>
                <a:ea typeface="Good SC Offc Pro"/>
                <a:cs typeface="Good SC Offc Pro"/>
                <a:sym typeface="Good SC Offc Pro"/>
              </a:rPr>
              <a:t>THE</a:t>
            </a:r>
          </a:p>
          <a:p>
            <a:pPr algn="just">
              <a:lnSpc>
                <a:spcPts val="4609"/>
              </a:lnSpc>
            </a:pPr>
            <a:r>
              <a:rPr lang="en-US" sz="4609">
                <a:solidFill>
                  <a:srgbClr val="450858"/>
                </a:solidFill>
                <a:latin typeface="Good SC Offc Pro"/>
                <a:ea typeface="Good SC Offc Pro"/>
                <a:cs typeface="Good SC Offc Pro"/>
                <a:sym typeface="Good SC Offc Pro"/>
              </a:rPr>
              <a:t>MISSING</a:t>
            </a:r>
          </a:p>
          <a:p>
            <a:pPr algn="just">
              <a:lnSpc>
                <a:spcPts val="4609"/>
              </a:lnSpc>
            </a:pPr>
            <a:r>
              <a:rPr lang="en-US" sz="4609">
                <a:solidFill>
                  <a:srgbClr val="450858"/>
                </a:solidFill>
                <a:latin typeface="Good SC Offc Pro"/>
                <a:ea typeface="Good SC Offc Pro"/>
                <a:cs typeface="Good SC Offc Pro"/>
                <a:sym typeface="Good SC Offc Pro"/>
              </a:rPr>
              <a:t>YEAR</a:t>
            </a:r>
          </a:p>
        </p:txBody>
      </p:sp>
      <p:sp>
        <p:nvSpPr>
          <p:cNvPr id="7" name="TextBox 7"/>
          <p:cNvSpPr txBox="1"/>
          <p:nvPr/>
        </p:nvSpPr>
        <p:spPr>
          <a:xfrm>
            <a:off x="1028700" y="4603749"/>
            <a:ext cx="16230600" cy="4654551"/>
          </a:xfrm>
          <a:prstGeom prst="rect">
            <a:avLst/>
          </a:prstGeom>
        </p:spPr>
        <p:txBody>
          <a:bodyPr lIns="0" tIns="0" rIns="0" bIns="0" rtlCol="0" anchor="t">
            <a:spAutoFit/>
          </a:bodyPr>
          <a:lstStyle/>
          <a:p>
            <a:pPr algn="l">
              <a:lnSpc>
                <a:spcPts val="4000"/>
              </a:lnSpc>
              <a:spcBef>
                <a:spcPct val="0"/>
              </a:spcBef>
            </a:pPr>
            <a:r>
              <a:rPr lang="en-US" sz="4000" dirty="0">
                <a:solidFill>
                  <a:srgbClr val="450858"/>
                </a:solidFill>
                <a:latin typeface="Good Offc Pro 1"/>
                <a:ea typeface="Good Offc Pro 1"/>
                <a:cs typeface="Good Offc Pro 1"/>
                <a:sym typeface="Good Offc Pro 1"/>
              </a:rPr>
              <a:t>Through our work, one insight has become particularly clear- the period immediately after someone is housed is both critical and often overlooked.</a:t>
            </a:r>
          </a:p>
          <a:p>
            <a:pPr algn="l">
              <a:lnSpc>
                <a:spcPts val="4000"/>
              </a:lnSpc>
              <a:spcBef>
                <a:spcPct val="0"/>
              </a:spcBef>
            </a:pPr>
            <a:r>
              <a:rPr lang="en-US" sz="4000" dirty="0">
                <a:solidFill>
                  <a:srgbClr val="450858"/>
                </a:solidFill>
                <a:latin typeface="Good Offc Pro 1"/>
                <a:ea typeface="Good Offc Pro 1"/>
                <a:cs typeface="Good Offc Pro 1"/>
                <a:sym typeface="Good Offc Pro 1"/>
              </a:rPr>
              <a:t>It marks the point at which homelessness is considered ‘solved’ yet we know the risk of it returning remains high.</a:t>
            </a:r>
          </a:p>
          <a:p>
            <a:pPr algn="l">
              <a:lnSpc>
                <a:spcPts val="4000"/>
              </a:lnSpc>
              <a:spcBef>
                <a:spcPct val="0"/>
              </a:spcBef>
            </a:pPr>
            <a:r>
              <a:rPr lang="en-US" sz="4000" dirty="0">
                <a:solidFill>
                  <a:srgbClr val="450858"/>
                </a:solidFill>
                <a:latin typeface="Good Offc Pro 1"/>
                <a:ea typeface="Good Offc Pro 1"/>
                <a:cs typeface="Good Offc Pro 1"/>
                <a:sym typeface="Good Offc Pro 1"/>
              </a:rPr>
              <a:t>Too often, people transition into housing without the essentials they need to make it sustainable. The very moment of moving into a home can become the moment support falls away.</a:t>
            </a:r>
          </a:p>
          <a:p>
            <a:pPr algn="l">
              <a:lnSpc>
                <a:spcPts val="4000"/>
              </a:lnSpc>
              <a:spcBef>
                <a:spcPct val="0"/>
              </a:spcBef>
            </a:pPr>
            <a:r>
              <a:rPr lang="en-US" sz="4000" dirty="0">
                <a:solidFill>
                  <a:srgbClr val="450858"/>
                </a:solidFill>
                <a:latin typeface="Good Offc Pro 1"/>
                <a:ea typeface="Good Offc Pro 1"/>
                <a:cs typeface="Good Offc Pro 1"/>
                <a:sym typeface="Good Offc Pro 1"/>
              </a:rPr>
              <a:t>This is the point at which tenancies either </a:t>
            </a:r>
            <a:r>
              <a:rPr lang="en-US" sz="4000" dirty="0" err="1">
                <a:solidFill>
                  <a:srgbClr val="450858"/>
                </a:solidFill>
                <a:latin typeface="Good Offc Pro 1"/>
                <a:ea typeface="Good Offc Pro 1"/>
                <a:cs typeface="Good Offc Pro 1"/>
                <a:sym typeface="Good Offc Pro 1"/>
              </a:rPr>
              <a:t>stabilise</a:t>
            </a:r>
            <a:r>
              <a:rPr lang="en-US" sz="4000" dirty="0">
                <a:solidFill>
                  <a:srgbClr val="450858"/>
                </a:solidFill>
                <a:latin typeface="Good Offc Pro 1"/>
                <a:ea typeface="Good Offc Pro 1"/>
                <a:cs typeface="Good Offc Pro 1"/>
                <a:sym typeface="Good Offc Pro 1"/>
              </a:rPr>
              <a:t> or begin to break down.</a:t>
            </a:r>
          </a:p>
          <a:p>
            <a:pPr algn="l">
              <a:lnSpc>
                <a:spcPts val="4000"/>
              </a:lnSpc>
              <a:spcBef>
                <a:spcPct val="0"/>
              </a:spcBef>
            </a:pPr>
            <a:r>
              <a:rPr lang="en-US" sz="4000" dirty="0">
                <a:solidFill>
                  <a:srgbClr val="450858"/>
                </a:solidFill>
                <a:latin typeface="Good Offc Pro 1"/>
                <a:ea typeface="Good Offc Pro 1"/>
                <a:cs typeface="Good Offc Pro 1"/>
                <a:sym typeface="Good Offc Pro 1"/>
              </a:rPr>
              <a:t>At Hopestead, we see that this crucial phase where long-term outcomes are shaped, </a:t>
            </a:r>
          </a:p>
          <a:p>
            <a:pPr algn="l">
              <a:lnSpc>
                <a:spcPts val="4000"/>
              </a:lnSpc>
              <a:spcBef>
                <a:spcPct val="0"/>
              </a:spcBef>
            </a:pPr>
            <a:r>
              <a:rPr lang="en-US" sz="4000" dirty="0">
                <a:solidFill>
                  <a:srgbClr val="450858"/>
                </a:solidFill>
                <a:latin typeface="Good Offc Pro 1"/>
                <a:ea typeface="Good Offc Pro 1"/>
                <a:cs typeface="Good Offc Pro 1"/>
                <a:sym typeface="Good Offc Pro 1"/>
              </a:rPr>
              <a:t>is largely invisible.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800"/>
        </a:solidFill>
        <a:effectLst/>
      </p:bgPr>
    </p:bg>
    <p:spTree>
      <p:nvGrpSpPr>
        <p:cNvPr id="1" name=""/>
        <p:cNvGrpSpPr/>
        <p:nvPr/>
      </p:nvGrpSpPr>
      <p:grpSpPr>
        <a:xfrm>
          <a:off x="0" y="0"/>
          <a:ext cx="0" cy="0"/>
          <a:chOff x="0" y="0"/>
          <a:chExt cx="0" cy="0"/>
        </a:xfrm>
      </p:grpSpPr>
      <p:sp>
        <p:nvSpPr>
          <p:cNvPr id="2" name="Freeform 2"/>
          <p:cNvSpPr/>
          <p:nvPr/>
        </p:nvSpPr>
        <p:spPr>
          <a:xfrm>
            <a:off x="15147051" y="7834346"/>
            <a:ext cx="2112249" cy="1689597"/>
          </a:xfrm>
          <a:custGeom>
            <a:avLst/>
            <a:gdLst/>
            <a:ahLst/>
            <a:cxnLst/>
            <a:rect l="l" t="t" r="r" b="b"/>
            <a:pathLst>
              <a:path w="2112249" h="1689597">
                <a:moveTo>
                  <a:pt x="0" y="0"/>
                </a:moveTo>
                <a:lnTo>
                  <a:pt x="2112249" y="0"/>
                </a:lnTo>
                <a:lnTo>
                  <a:pt x="2112249" y="1689596"/>
                </a:lnTo>
                <a:lnTo>
                  <a:pt x="0" y="1689596"/>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1028700" y="1028700"/>
            <a:ext cx="2265767" cy="2382357"/>
            <a:chOff x="0" y="0"/>
            <a:chExt cx="596745" cy="627452"/>
          </a:xfrm>
        </p:grpSpPr>
        <p:sp>
          <p:nvSpPr>
            <p:cNvPr id="4" name="Freeform 4"/>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F8E800"/>
            </a:solidFill>
          </p:spPr>
          <p:txBody>
            <a:bodyPr/>
            <a:lstStyle/>
            <a:p>
              <a:endParaRPr lang="en-GB"/>
            </a:p>
          </p:txBody>
        </p:sp>
        <p:sp>
          <p:nvSpPr>
            <p:cNvPr id="5" name="TextBox 5"/>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6" name="TextBox 6"/>
          <p:cNvSpPr txBox="1"/>
          <p:nvPr/>
        </p:nvSpPr>
        <p:spPr>
          <a:xfrm>
            <a:off x="1273323" y="1280270"/>
            <a:ext cx="1776522" cy="1869693"/>
          </a:xfrm>
          <a:prstGeom prst="rect">
            <a:avLst/>
          </a:prstGeom>
        </p:spPr>
        <p:txBody>
          <a:bodyPr lIns="0" tIns="0" rIns="0" bIns="0" rtlCol="0" anchor="t">
            <a:spAutoFit/>
          </a:bodyPr>
          <a:lstStyle/>
          <a:p>
            <a:pPr algn="just">
              <a:lnSpc>
                <a:spcPts val="4609"/>
              </a:lnSpc>
            </a:pPr>
            <a:r>
              <a:rPr lang="en-US" sz="4609">
                <a:solidFill>
                  <a:srgbClr val="450858"/>
                </a:solidFill>
                <a:latin typeface="Good SC Offc Pro"/>
                <a:ea typeface="Good SC Offc Pro"/>
                <a:cs typeface="Good SC Offc Pro"/>
                <a:sym typeface="Good SC Offc Pro"/>
              </a:rPr>
              <a:t>THE</a:t>
            </a:r>
          </a:p>
          <a:p>
            <a:pPr algn="just">
              <a:lnSpc>
                <a:spcPts val="4609"/>
              </a:lnSpc>
            </a:pPr>
            <a:r>
              <a:rPr lang="en-US" sz="4609">
                <a:solidFill>
                  <a:srgbClr val="450858"/>
                </a:solidFill>
                <a:latin typeface="Good SC Offc Pro"/>
                <a:ea typeface="Good SC Offc Pro"/>
                <a:cs typeface="Good SC Offc Pro"/>
                <a:sym typeface="Good SC Offc Pro"/>
              </a:rPr>
              <a:t>MISSING</a:t>
            </a:r>
          </a:p>
          <a:p>
            <a:pPr algn="just">
              <a:lnSpc>
                <a:spcPts val="4609"/>
              </a:lnSpc>
            </a:pPr>
            <a:r>
              <a:rPr lang="en-US" sz="4609">
                <a:solidFill>
                  <a:srgbClr val="450858"/>
                </a:solidFill>
                <a:latin typeface="Good SC Offc Pro"/>
                <a:ea typeface="Good SC Offc Pro"/>
                <a:cs typeface="Good SC Offc Pro"/>
                <a:sym typeface="Good SC Offc Pro"/>
              </a:rPr>
              <a:t>YEAR</a:t>
            </a:r>
          </a:p>
        </p:txBody>
      </p:sp>
      <p:sp>
        <p:nvSpPr>
          <p:cNvPr id="7" name="TextBox 7"/>
          <p:cNvSpPr txBox="1"/>
          <p:nvPr/>
        </p:nvSpPr>
        <p:spPr>
          <a:xfrm>
            <a:off x="1028700" y="5143500"/>
            <a:ext cx="16230600" cy="2564805"/>
          </a:xfrm>
          <a:prstGeom prst="rect">
            <a:avLst/>
          </a:prstGeom>
        </p:spPr>
        <p:txBody>
          <a:bodyPr lIns="0" tIns="0" rIns="0" bIns="0" rtlCol="0" anchor="t">
            <a:spAutoFit/>
          </a:bodyPr>
          <a:lstStyle/>
          <a:p>
            <a:pPr algn="l">
              <a:lnSpc>
                <a:spcPts val="9999"/>
              </a:lnSpc>
              <a:spcBef>
                <a:spcPct val="0"/>
              </a:spcBef>
            </a:pPr>
            <a:r>
              <a:rPr lang="en-US" sz="9999" dirty="0">
                <a:solidFill>
                  <a:srgbClr val="450858"/>
                </a:solidFill>
                <a:latin typeface="Good Offc Pro 1"/>
                <a:ea typeface="Good Offc Pro 1"/>
                <a:cs typeface="Good Offc Pro 1"/>
                <a:sym typeface="Good Offc Pro 1"/>
              </a:rPr>
              <a:t>The Missing Year isn’t the problem; it reveals the problem.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0" y="0"/>
            <a:ext cx="18288000" cy="10287000"/>
            <a:chOff x="0" y="0"/>
            <a:chExt cx="4993629" cy="2808916"/>
          </a:xfrm>
        </p:grpSpPr>
        <p:sp>
          <p:nvSpPr>
            <p:cNvPr id="4" name="Freeform 4"/>
            <p:cNvSpPr/>
            <p:nvPr/>
          </p:nvSpPr>
          <p:spPr>
            <a:xfrm>
              <a:off x="0" y="0"/>
              <a:ext cx="4993629" cy="2808916"/>
            </a:xfrm>
            <a:custGeom>
              <a:avLst/>
              <a:gdLst/>
              <a:ahLst/>
              <a:cxnLst/>
              <a:rect l="l" t="t" r="r" b="b"/>
              <a:pathLst>
                <a:path w="4993629" h="2808916">
                  <a:moveTo>
                    <a:pt x="0" y="0"/>
                  </a:moveTo>
                  <a:lnTo>
                    <a:pt x="4993629" y="0"/>
                  </a:lnTo>
                  <a:lnTo>
                    <a:pt x="4993629" y="2808916"/>
                  </a:lnTo>
                  <a:lnTo>
                    <a:pt x="0" y="2808916"/>
                  </a:lnTo>
                  <a:close/>
                </a:path>
              </a:pathLst>
            </a:custGeom>
            <a:solidFill>
              <a:srgbClr val="1A1A1A">
                <a:alpha val="43922"/>
              </a:srgbClr>
            </a:solidFill>
          </p:spPr>
          <p:txBody>
            <a:bodyPr/>
            <a:lstStyle/>
            <a:p>
              <a:endParaRPr lang="en-GB"/>
            </a:p>
          </p:txBody>
        </p:sp>
        <p:sp>
          <p:nvSpPr>
            <p:cNvPr id="5" name="TextBox 5"/>
            <p:cNvSpPr txBox="1"/>
            <p:nvPr/>
          </p:nvSpPr>
          <p:spPr>
            <a:xfrm>
              <a:off x="0" y="-76200"/>
              <a:ext cx="4993629" cy="2885116"/>
            </a:xfrm>
            <a:prstGeom prst="rect">
              <a:avLst/>
            </a:prstGeom>
          </p:spPr>
          <p:txBody>
            <a:bodyPr lIns="48999" tIns="48999" rIns="48999" bIns="48999" rtlCol="0" anchor="ctr"/>
            <a:lstStyle/>
            <a:p>
              <a:pPr algn="ctr">
                <a:lnSpc>
                  <a:spcPts val="2565"/>
                </a:lnSpc>
              </a:pPr>
              <a:endParaRPr/>
            </a:p>
          </p:txBody>
        </p:sp>
      </p:grpSp>
      <p:grpSp>
        <p:nvGrpSpPr>
          <p:cNvPr id="6" name="Group 6"/>
          <p:cNvGrpSpPr/>
          <p:nvPr/>
        </p:nvGrpSpPr>
        <p:grpSpPr>
          <a:xfrm>
            <a:off x="1028700" y="1028700"/>
            <a:ext cx="2265767" cy="2382357"/>
            <a:chOff x="0" y="0"/>
            <a:chExt cx="596745" cy="627452"/>
          </a:xfrm>
        </p:grpSpPr>
        <p:sp>
          <p:nvSpPr>
            <p:cNvPr id="7" name="Freeform 7"/>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450858"/>
            </a:solidFill>
          </p:spPr>
          <p:txBody>
            <a:bodyPr/>
            <a:lstStyle/>
            <a:p>
              <a:endParaRPr lang="en-GB"/>
            </a:p>
          </p:txBody>
        </p:sp>
        <p:sp>
          <p:nvSpPr>
            <p:cNvPr id="8" name="TextBox 8"/>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9" name="TextBox 9"/>
          <p:cNvSpPr txBox="1"/>
          <p:nvPr/>
        </p:nvSpPr>
        <p:spPr>
          <a:xfrm>
            <a:off x="1406144" y="1280270"/>
            <a:ext cx="1510880" cy="1869693"/>
          </a:xfrm>
          <a:prstGeom prst="rect">
            <a:avLst/>
          </a:prstGeom>
        </p:spPr>
        <p:txBody>
          <a:bodyPr lIns="0" tIns="0" rIns="0" bIns="0" rtlCol="0" anchor="t">
            <a:spAutoFit/>
          </a:bodyPr>
          <a:lstStyle/>
          <a:p>
            <a:pPr algn="just">
              <a:lnSpc>
                <a:spcPts val="4609"/>
              </a:lnSpc>
            </a:pPr>
            <a:r>
              <a:rPr lang="en-US" sz="4609">
                <a:solidFill>
                  <a:srgbClr val="FFFFFF"/>
                </a:solidFill>
                <a:latin typeface="Good SC Offc Pro"/>
                <a:ea typeface="Good SC Offc Pro"/>
                <a:cs typeface="Good SC Offc Pro"/>
                <a:sym typeface="Good SC Offc Pro"/>
              </a:rPr>
              <a:t>VOICE </a:t>
            </a:r>
          </a:p>
          <a:p>
            <a:pPr algn="just">
              <a:lnSpc>
                <a:spcPts val="4609"/>
              </a:lnSpc>
            </a:pPr>
            <a:r>
              <a:rPr lang="en-US" sz="4609">
                <a:solidFill>
                  <a:srgbClr val="FFFFFF"/>
                </a:solidFill>
                <a:latin typeface="Good SC Offc Pro"/>
                <a:ea typeface="Good SC Offc Pro"/>
                <a:cs typeface="Good SC Offc Pro"/>
                <a:sym typeface="Good SC Offc Pro"/>
              </a:rPr>
              <a:t>OF </a:t>
            </a:r>
          </a:p>
          <a:p>
            <a:pPr algn="just">
              <a:lnSpc>
                <a:spcPts val="4609"/>
              </a:lnSpc>
            </a:pPr>
            <a:r>
              <a:rPr lang="en-US" sz="4609">
                <a:solidFill>
                  <a:srgbClr val="FFFFFF"/>
                </a:solidFill>
                <a:latin typeface="Good SC Offc Pro"/>
                <a:ea typeface="Good SC Offc Pro"/>
                <a:cs typeface="Good SC Offc Pro"/>
                <a:sym typeface="Good SC Offc Pro"/>
              </a:rPr>
              <a:t>HOPE</a:t>
            </a:r>
          </a:p>
        </p:txBody>
      </p:sp>
      <p:sp>
        <p:nvSpPr>
          <p:cNvPr id="10" name="TextBox 10"/>
          <p:cNvSpPr txBox="1"/>
          <p:nvPr/>
        </p:nvSpPr>
        <p:spPr>
          <a:xfrm>
            <a:off x="1028700" y="3937001"/>
            <a:ext cx="6400360" cy="5321299"/>
          </a:xfrm>
          <a:prstGeom prst="rect">
            <a:avLst/>
          </a:prstGeom>
        </p:spPr>
        <p:txBody>
          <a:bodyPr lIns="0" tIns="0" rIns="0" bIns="0" rtlCol="0" anchor="t">
            <a:spAutoFit/>
          </a:bodyPr>
          <a:lstStyle/>
          <a:p>
            <a:pPr algn="l">
              <a:lnSpc>
                <a:spcPts val="9999"/>
              </a:lnSpc>
            </a:pPr>
            <a:r>
              <a:rPr lang="en-US" sz="9999">
                <a:solidFill>
                  <a:srgbClr val="FFFFFF"/>
                </a:solidFill>
                <a:latin typeface="Good SC Offc Pro"/>
                <a:ea typeface="Good SC Offc Pro"/>
                <a:cs typeface="Good SC Offc Pro"/>
                <a:sym typeface="Good SC Offc Pro"/>
              </a:rPr>
              <a:t>HOW DO WE</a:t>
            </a:r>
          </a:p>
          <a:p>
            <a:pPr algn="l">
              <a:lnSpc>
                <a:spcPts val="9999"/>
              </a:lnSpc>
            </a:pPr>
            <a:r>
              <a:rPr lang="en-US" sz="9999">
                <a:solidFill>
                  <a:srgbClr val="FFFFFF"/>
                </a:solidFill>
                <a:latin typeface="Good SC Offc Pro"/>
                <a:ea typeface="Good SC Offc Pro"/>
                <a:cs typeface="Good SC Offc Pro"/>
                <a:sym typeface="Good SC Offc Pro"/>
              </a:rPr>
              <a:t>CREATE CHANGE</a:t>
            </a:r>
          </a:p>
          <a:p>
            <a:pPr algn="l">
              <a:lnSpc>
                <a:spcPts val="9999"/>
              </a:lnSpc>
              <a:spcBef>
                <a:spcPct val="0"/>
              </a:spcBef>
            </a:pPr>
            <a:r>
              <a:rPr lang="en-US" sz="9999">
                <a:solidFill>
                  <a:srgbClr val="FFFFFF"/>
                </a:solidFill>
                <a:latin typeface="Good SC Offc Pro"/>
                <a:ea typeface="Good SC Offc Pro"/>
                <a:cs typeface="Good SC Offc Pro"/>
                <a:sym typeface="Good SC Offc Pro"/>
              </a:rPr>
              <a:t>TOGETHER?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47051" y="7834346"/>
            <a:ext cx="2112249" cy="1689597"/>
          </a:xfrm>
          <a:custGeom>
            <a:avLst/>
            <a:gdLst/>
            <a:ahLst/>
            <a:cxnLst/>
            <a:rect l="l" t="t" r="r" b="b"/>
            <a:pathLst>
              <a:path w="2112249" h="1689597">
                <a:moveTo>
                  <a:pt x="0" y="0"/>
                </a:moveTo>
                <a:lnTo>
                  <a:pt x="2112249" y="0"/>
                </a:lnTo>
                <a:lnTo>
                  <a:pt x="2112249" y="1689596"/>
                </a:lnTo>
                <a:lnTo>
                  <a:pt x="0" y="1689596"/>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1028700" y="1028700"/>
            <a:ext cx="2265767" cy="2382357"/>
            <a:chOff x="0" y="0"/>
            <a:chExt cx="596745" cy="627452"/>
          </a:xfrm>
        </p:grpSpPr>
        <p:sp>
          <p:nvSpPr>
            <p:cNvPr id="4" name="Freeform 4"/>
            <p:cNvSpPr/>
            <p:nvPr/>
          </p:nvSpPr>
          <p:spPr>
            <a:xfrm>
              <a:off x="0" y="0"/>
              <a:ext cx="596745" cy="627452"/>
            </a:xfrm>
            <a:custGeom>
              <a:avLst/>
              <a:gdLst/>
              <a:ahLst/>
              <a:cxnLst/>
              <a:rect l="l" t="t" r="r" b="b"/>
              <a:pathLst>
                <a:path w="596745" h="627452">
                  <a:moveTo>
                    <a:pt x="0" y="0"/>
                  </a:moveTo>
                  <a:lnTo>
                    <a:pt x="596745" y="0"/>
                  </a:lnTo>
                  <a:lnTo>
                    <a:pt x="596745" y="627452"/>
                  </a:lnTo>
                  <a:lnTo>
                    <a:pt x="0" y="627452"/>
                  </a:lnTo>
                  <a:close/>
                </a:path>
              </a:pathLst>
            </a:custGeom>
            <a:solidFill>
              <a:srgbClr val="450858"/>
            </a:solidFill>
          </p:spPr>
          <p:txBody>
            <a:bodyPr/>
            <a:lstStyle/>
            <a:p>
              <a:endParaRPr lang="en-GB"/>
            </a:p>
          </p:txBody>
        </p:sp>
        <p:sp>
          <p:nvSpPr>
            <p:cNvPr id="5" name="TextBox 5"/>
            <p:cNvSpPr txBox="1"/>
            <p:nvPr/>
          </p:nvSpPr>
          <p:spPr>
            <a:xfrm>
              <a:off x="0" y="-76200"/>
              <a:ext cx="596745" cy="703652"/>
            </a:xfrm>
            <a:prstGeom prst="rect">
              <a:avLst/>
            </a:prstGeom>
          </p:spPr>
          <p:txBody>
            <a:bodyPr lIns="50800" tIns="50800" rIns="50800" bIns="50800" rtlCol="0" anchor="ctr"/>
            <a:lstStyle/>
            <a:p>
              <a:pPr algn="ctr">
                <a:lnSpc>
                  <a:spcPts val="2565"/>
                </a:lnSpc>
              </a:pPr>
              <a:endParaRPr/>
            </a:p>
          </p:txBody>
        </p:sp>
      </p:grpSp>
      <p:sp>
        <p:nvSpPr>
          <p:cNvPr id="6" name="Freeform 6"/>
          <p:cNvSpPr/>
          <p:nvPr/>
        </p:nvSpPr>
        <p:spPr>
          <a:xfrm>
            <a:off x="15458835" y="7933286"/>
            <a:ext cx="1564338" cy="1325014"/>
          </a:xfrm>
          <a:custGeom>
            <a:avLst/>
            <a:gdLst/>
            <a:ahLst/>
            <a:cxnLst/>
            <a:rect l="l" t="t" r="r" b="b"/>
            <a:pathLst>
              <a:path w="1564338" h="1325014">
                <a:moveTo>
                  <a:pt x="0" y="0"/>
                </a:moveTo>
                <a:lnTo>
                  <a:pt x="1564338" y="0"/>
                </a:lnTo>
                <a:lnTo>
                  <a:pt x="1564338" y="1325014"/>
                </a:lnTo>
                <a:lnTo>
                  <a:pt x="0" y="1325014"/>
                </a:lnTo>
                <a:lnTo>
                  <a:pt x="0" y="0"/>
                </a:lnTo>
                <a:close/>
              </a:path>
            </a:pathLst>
          </a:custGeom>
          <a:blipFill>
            <a:blip r:embed="rId4"/>
            <a:stretch>
              <a:fillRect/>
            </a:stretch>
          </a:blipFill>
        </p:spPr>
        <p:txBody>
          <a:bodyPr/>
          <a:lstStyle/>
          <a:p>
            <a:endParaRPr lang="en-GB"/>
          </a:p>
        </p:txBody>
      </p:sp>
      <p:grpSp>
        <p:nvGrpSpPr>
          <p:cNvPr id="7" name="Group 7"/>
          <p:cNvGrpSpPr/>
          <p:nvPr/>
        </p:nvGrpSpPr>
        <p:grpSpPr>
          <a:xfrm>
            <a:off x="1383879" y="4234181"/>
            <a:ext cx="2875981" cy="287598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E800"/>
            </a:solidFill>
          </p:spPr>
          <p:txBody>
            <a:bodyPr/>
            <a:lstStyle/>
            <a:p>
              <a:endParaRPr lang="en-GB"/>
            </a:p>
          </p:txBody>
        </p:sp>
        <p:sp>
          <p:nvSpPr>
            <p:cNvPr id="9" name="TextBox 9"/>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779271" y="4095697"/>
            <a:ext cx="3152948" cy="3152948"/>
            <a:chOff x="0" y="0"/>
            <a:chExt cx="812800" cy="812800"/>
          </a:xfrm>
        </p:grpSpPr>
        <p:sp>
          <p:nvSpPr>
            <p:cNvPr id="11" name="Freeform 1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4A5CB"/>
            </a:solidFill>
          </p:spPr>
          <p:txBody>
            <a:bodyPr/>
            <a:lstStyle/>
            <a:p>
              <a:endParaRPr lang="en-GB"/>
            </a:p>
          </p:txBody>
        </p:sp>
        <p:sp>
          <p:nvSpPr>
            <p:cNvPr id="12" name="TextBox 12"/>
            <p:cNvSpPr txBox="1"/>
            <p:nvPr/>
          </p:nvSpPr>
          <p:spPr>
            <a:xfrm>
              <a:off x="0" y="127000"/>
              <a:ext cx="711200" cy="4826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369420" y="4327404"/>
            <a:ext cx="3300291" cy="2887755"/>
            <a:chOff x="0" y="0"/>
            <a:chExt cx="812800" cy="711200"/>
          </a:xfrm>
        </p:grpSpPr>
        <p:sp>
          <p:nvSpPr>
            <p:cNvPr id="14" name="Freeform 14"/>
            <p:cNvSpPr/>
            <p:nvPr/>
          </p:nvSpPr>
          <p:spPr>
            <a:xfrm>
              <a:off x="0" y="0"/>
              <a:ext cx="812800" cy="711200"/>
            </a:xfrm>
            <a:custGeom>
              <a:avLst/>
              <a:gdLst/>
              <a:ahLst/>
              <a:cxnLst/>
              <a:rect l="l" t="t" r="r" b="b"/>
              <a:pathLst>
                <a:path w="812800"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00B0AD"/>
            </a:solidFill>
          </p:spPr>
          <p:txBody>
            <a:bodyPr/>
            <a:lstStyle/>
            <a:p>
              <a:endParaRPr lang="en-GB"/>
            </a:p>
          </p:txBody>
        </p:sp>
        <p:sp>
          <p:nvSpPr>
            <p:cNvPr id="15" name="TextBox 15"/>
            <p:cNvSpPr txBox="1"/>
            <p:nvPr/>
          </p:nvSpPr>
          <p:spPr>
            <a:xfrm>
              <a:off x="0" y="38100"/>
              <a:ext cx="812800" cy="482600"/>
            </a:xfrm>
            <a:prstGeom prst="rect">
              <a:avLst/>
            </a:prstGeom>
          </p:spPr>
          <p:txBody>
            <a:bodyPr lIns="50800" tIns="50800" rIns="50800" bIns="50800" rtlCol="0" anchor="ctr"/>
            <a:lstStyle/>
            <a:p>
              <a:pPr algn="ctr">
                <a:lnSpc>
                  <a:spcPts val="1899"/>
                </a:lnSpc>
              </a:pPr>
              <a:endParaRPr/>
            </a:p>
          </p:txBody>
        </p:sp>
      </p:grpSp>
      <p:grpSp>
        <p:nvGrpSpPr>
          <p:cNvPr id="16" name="Group 16"/>
          <p:cNvGrpSpPr/>
          <p:nvPr/>
        </p:nvGrpSpPr>
        <p:grpSpPr>
          <a:xfrm>
            <a:off x="13399997" y="4002237"/>
            <a:ext cx="3504124" cy="3339869"/>
            <a:chOff x="0" y="0"/>
            <a:chExt cx="812800" cy="774700"/>
          </a:xfrm>
        </p:grpSpPr>
        <p:sp>
          <p:nvSpPr>
            <p:cNvPr id="17" name="Freeform 17"/>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992088"/>
            </a:solidFill>
          </p:spPr>
          <p:txBody>
            <a:bodyPr/>
            <a:lstStyle/>
            <a:p>
              <a:endParaRPr lang="en-GB"/>
            </a:p>
          </p:txBody>
        </p:sp>
        <p:sp>
          <p:nvSpPr>
            <p:cNvPr id="18" name="TextBox 18"/>
            <p:cNvSpPr txBox="1"/>
            <p:nvPr/>
          </p:nvSpPr>
          <p:spPr>
            <a:xfrm>
              <a:off x="228600" y="190500"/>
              <a:ext cx="355600" cy="419100"/>
            </a:xfrm>
            <a:prstGeom prst="rect">
              <a:avLst/>
            </a:prstGeom>
          </p:spPr>
          <p:txBody>
            <a:bodyPr lIns="50800" tIns="50800" rIns="50800" bIns="50800" rtlCol="0" anchor="ctr"/>
            <a:lstStyle/>
            <a:p>
              <a:pPr algn="ctr">
                <a:lnSpc>
                  <a:spcPts val="2565"/>
                </a:lnSpc>
              </a:pPr>
              <a:endParaRPr/>
            </a:p>
          </p:txBody>
        </p:sp>
      </p:grpSp>
      <p:sp>
        <p:nvSpPr>
          <p:cNvPr id="19" name="TextBox 19"/>
          <p:cNvSpPr txBox="1"/>
          <p:nvPr/>
        </p:nvSpPr>
        <p:spPr>
          <a:xfrm>
            <a:off x="1421361" y="1280270"/>
            <a:ext cx="1776522" cy="1869693"/>
          </a:xfrm>
          <a:prstGeom prst="rect">
            <a:avLst/>
          </a:prstGeom>
        </p:spPr>
        <p:txBody>
          <a:bodyPr lIns="0" tIns="0" rIns="0" bIns="0" rtlCol="0" anchor="t">
            <a:spAutoFit/>
          </a:bodyPr>
          <a:lstStyle/>
          <a:p>
            <a:pPr algn="just">
              <a:lnSpc>
                <a:spcPts val="4609"/>
              </a:lnSpc>
            </a:pPr>
            <a:r>
              <a:rPr lang="en-US" sz="4609">
                <a:solidFill>
                  <a:srgbClr val="FFFFFF"/>
                </a:solidFill>
                <a:latin typeface="Good SC Offc Pro"/>
                <a:ea typeface="Good SC Offc Pro"/>
                <a:cs typeface="Good SC Offc Pro"/>
                <a:sym typeface="Good SC Offc Pro"/>
              </a:rPr>
              <a:t>VOICE</a:t>
            </a:r>
          </a:p>
          <a:p>
            <a:pPr algn="just">
              <a:lnSpc>
                <a:spcPts val="4609"/>
              </a:lnSpc>
            </a:pPr>
            <a:r>
              <a:rPr lang="en-US" sz="4609">
                <a:solidFill>
                  <a:srgbClr val="FFFFFF"/>
                </a:solidFill>
                <a:latin typeface="Good SC Offc Pro"/>
                <a:ea typeface="Good SC Offc Pro"/>
                <a:cs typeface="Good SC Offc Pro"/>
                <a:sym typeface="Good SC Offc Pro"/>
              </a:rPr>
              <a:t>OF</a:t>
            </a:r>
          </a:p>
          <a:p>
            <a:pPr algn="just">
              <a:lnSpc>
                <a:spcPts val="4609"/>
              </a:lnSpc>
            </a:pPr>
            <a:r>
              <a:rPr lang="en-US" sz="4609">
                <a:solidFill>
                  <a:srgbClr val="FFFFFF"/>
                </a:solidFill>
                <a:latin typeface="Good SC Offc Pro"/>
                <a:ea typeface="Good SC Offc Pro"/>
                <a:cs typeface="Good SC Offc Pro"/>
                <a:sym typeface="Good SC Offc Pro"/>
              </a:rPr>
              <a:t>HOPE</a:t>
            </a:r>
          </a:p>
        </p:txBody>
      </p:sp>
      <p:sp>
        <p:nvSpPr>
          <p:cNvPr id="20" name="TextBox 20"/>
          <p:cNvSpPr txBox="1"/>
          <p:nvPr/>
        </p:nvSpPr>
        <p:spPr>
          <a:xfrm>
            <a:off x="1421361" y="5088519"/>
            <a:ext cx="2733990" cy="897682"/>
          </a:xfrm>
          <a:prstGeom prst="rect">
            <a:avLst/>
          </a:prstGeom>
        </p:spPr>
        <p:txBody>
          <a:bodyPr wrap="square" lIns="0" tIns="0" rIns="0" bIns="0" rtlCol="0" anchor="t">
            <a:spAutoFit/>
          </a:bodyPr>
          <a:lstStyle/>
          <a:p>
            <a:pPr algn="ctr">
              <a:lnSpc>
                <a:spcPts val="3519"/>
              </a:lnSpc>
            </a:pPr>
            <a:r>
              <a:rPr lang="en-US" sz="3519" dirty="0">
                <a:solidFill>
                  <a:srgbClr val="450858"/>
                </a:solidFill>
                <a:latin typeface="Good Offc Pro 1"/>
                <a:ea typeface="Good Offc Pro 1"/>
                <a:cs typeface="Good Offc Pro 1"/>
                <a:sym typeface="Good Offc Pro 1"/>
              </a:rPr>
              <a:t>BUILD </a:t>
            </a:r>
          </a:p>
          <a:p>
            <a:pPr algn="ctr">
              <a:lnSpc>
                <a:spcPts val="3519"/>
              </a:lnSpc>
            </a:pPr>
            <a:r>
              <a:rPr lang="en-US" sz="3519" dirty="0">
                <a:solidFill>
                  <a:srgbClr val="450858"/>
                </a:solidFill>
                <a:latin typeface="Good Offc Pro 1"/>
                <a:ea typeface="Good Offc Pro 1"/>
                <a:cs typeface="Good Offc Pro 1"/>
                <a:sym typeface="Good Offc Pro 1"/>
              </a:rPr>
              <a:t>UNDERSTANDING</a:t>
            </a:r>
          </a:p>
        </p:txBody>
      </p:sp>
      <p:sp>
        <p:nvSpPr>
          <p:cNvPr id="21" name="TextBox 21"/>
          <p:cNvSpPr txBox="1"/>
          <p:nvPr/>
        </p:nvSpPr>
        <p:spPr>
          <a:xfrm>
            <a:off x="6110210" y="4810019"/>
            <a:ext cx="1818711" cy="961262"/>
          </a:xfrm>
          <a:prstGeom prst="rect">
            <a:avLst/>
          </a:prstGeom>
        </p:spPr>
        <p:txBody>
          <a:bodyPr lIns="0" tIns="0" rIns="0" bIns="0" rtlCol="0" anchor="t">
            <a:spAutoFit/>
          </a:bodyPr>
          <a:lstStyle/>
          <a:p>
            <a:pPr algn="ctr">
              <a:lnSpc>
                <a:spcPts val="3406"/>
              </a:lnSpc>
            </a:pPr>
            <a:r>
              <a:rPr lang="en-US" sz="3406" dirty="0">
                <a:solidFill>
                  <a:srgbClr val="450858"/>
                </a:solidFill>
                <a:latin typeface="Good Offc Pro 1"/>
                <a:ea typeface="Good Offc Pro 1"/>
                <a:cs typeface="Good Offc Pro 1"/>
                <a:sym typeface="Good Offc Pro 1"/>
              </a:rPr>
              <a:t>CHANGE THE</a:t>
            </a:r>
          </a:p>
          <a:p>
            <a:pPr algn="ctr">
              <a:lnSpc>
                <a:spcPts val="3406"/>
              </a:lnSpc>
            </a:pPr>
            <a:r>
              <a:rPr lang="en-US" sz="3406" dirty="0">
                <a:solidFill>
                  <a:srgbClr val="450858"/>
                </a:solidFill>
                <a:latin typeface="Good Offc Pro 1"/>
                <a:ea typeface="Good Offc Pro 1"/>
                <a:cs typeface="Good Offc Pro 1"/>
                <a:sym typeface="Good Offc Pro 1"/>
              </a:rPr>
              <a:t>NARRATIVE</a:t>
            </a:r>
          </a:p>
        </p:txBody>
      </p:sp>
      <p:sp>
        <p:nvSpPr>
          <p:cNvPr id="22" name="TextBox 22"/>
          <p:cNvSpPr txBox="1"/>
          <p:nvPr/>
        </p:nvSpPr>
        <p:spPr>
          <a:xfrm>
            <a:off x="10213326" y="5186778"/>
            <a:ext cx="1681223" cy="961262"/>
          </a:xfrm>
          <a:prstGeom prst="rect">
            <a:avLst/>
          </a:prstGeom>
        </p:spPr>
        <p:txBody>
          <a:bodyPr lIns="0" tIns="0" rIns="0" bIns="0" rtlCol="0" anchor="t">
            <a:spAutoFit/>
          </a:bodyPr>
          <a:lstStyle/>
          <a:p>
            <a:pPr algn="ctr">
              <a:lnSpc>
                <a:spcPts val="3406"/>
              </a:lnSpc>
            </a:pPr>
            <a:r>
              <a:rPr lang="en-US" sz="3406" dirty="0">
                <a:solidFill>
                  <a:srgbClr val="450858"/>
                </a:solidFill>
                <a:latin typeface="Good Offc Pro 1"/>
                <a:ea typeface="Good Offc Pro 1"/>
                <a:cs typeface="Good Offc Pro 1"/>
                <a:sym typeface="Good Offc Pro 1"/>
              </a:rPr>
              <a:t>INFLUENCE </a:t>
            </a:r>
          </a:p>
          <a:p>
            <a:pPr algn="ctr">
              <a:lnSpc>
                <a:spcPts val="3406"/>
              </a:lnSpc>
            </a:pPr>
            <a:r>
              <a:rPr lang="en-US" sz="3406" dirty="0">
                <a:solidFill>
                  <a:srgbClr val="450858"/>
                </a:solidFill>
                <a:latin typeface="Good Offc Pro 1"/>
                <a:ea typeface="Good Offc Pro 1"/>
                <a:cs typeface="Good Offc Pro 1"/>
                <a:sym typeface="Good Offc Pro 1"/>
              </a:rPr>
              <a:t>SYSTEMS</a:t>
            </a:r>
          </a:p>
        </p:txBody>
      </p:sp>
      <p:sp>
        <p:nvSpPr>
          <p:cNvPr id="23" name="TextBox 23"/>
          <p:cNvSpPr txBox="1"/>
          <p:nvPr/>
        </p:nvSpPr>
        <p:spPr>
          <a:xfrm>
            <a:off x="14555060" y="5403082"/>
            <a:ext cx="1193998" cy="528655"/>
          </a:xfrm>
          <a:prstGeom prst="rect">
            <a:avLst/>
          </a:prstGeom>
        </p:spPr>
        <p:txBody>
          <a:bodyPr lIns="0" tIns="0" rIns="0" bIns="0" rtlCol="0" anchor="t">
            <a:spAutoFit/>
          </a:bodyPr>
          <a:lstStyle/>
          <a:p>
            <a:pPr algn="ctr">
              <a:lnSpc>
                <a:spcPts val="3406"/>
              </a:lnSpc>
            </a:pPr>
            <a:r>
              <a:rPr lang="en-US" sz="3406" dirty="0">
                <a:solidFill>
                  <a:srgbClr val="FFFFFF"/>
                </a:solidFill>
                <a:latin typeface="Good Offc Pro 1"/>
                <a:ea typeface="Good Offc Pro 1"/>
                <a:cs typeface="Good Offc Pro 1"/>
                <a:sym typeface="Good Offc Pro 1"/>
              </a:rPr>
              <a:t>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A27520161B4D4E8D5C5740E831CB5C" ma:contentTypeVersion="20" ma:contentTypeDescription="Create a new document." ma:contentTypeScope="" ma:versionID="f037d3221affebec827a8c299fe64a16">
  <xsd:schema xmlns:xsd="http://www.w3.org/2001/XMLSchema" xmlns:xs="http://www.w3.org/2001/XMLSchema" xmlns:p="http://schemas.microsoft.com/office/2006/metadata/properties" xmlns:ns1="http://schemas.microsoft.com/sharepoint/v3" xmlns:ns2="694d7a62-dfd8-425e-b274-19923685db59" xmlns:ns3="56541607-8a00-4fac-8834-f41179a4a18a" targetNamespace="http://schemas.microsoft.com/office/2006/metadata/properties" ma:root="true" ma:fieldsID="107e4d869be55d4d7887947507f49015" ns1:_="" ns2:_="" ns3:_="">
    <xsd:import namespace="http://schemas.microsoft.com/sharepoint/v3"/>
    <xsd:import namespace="694d7a62-dfd8-425e-b274-19923685db59"/>
    <xsd:import namespace="56541607-8a00-4fac-8834-f41179a4a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4d7a62-dfd8-425e-b274-19923685d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c9ae782-46d7-479b-b512-0725aef389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41607-8a00-4fac-8834-f41179a4a1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2344770-2773-45dc-a8a7-97412bfcbed9}" ma:internalName="TaxCatchAll" ma:showField="CatchAllData" ma:web="56541607-8a00-4fac-8834-f41179a4a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94d7a62-dfd8-425e-b274-19923685db59">
      <Terms xmlns="http://schemas.microsoft.com/office/infopath/2007/PartnerControls"/>
    </lcf76f155ced4ddcb4097134ff3c332f>
    <TaxCatchAll xmlns="56541607-8a00-4fac-8834-f41179a4a18a"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DD8F8FA-4D2E-43E1-90E2-B35212C3256C}"/>
</file>

<file path=customXml/itemProps2.xml><?xml version="1.0" encoding="utf-8"?>
<ds:datastoreItem xmlns:ds="http://schemas.openxmlformats.org/officeDocument/2006/customXml" ds:itemID="{F92DE8C9-8237-4425-B4DC-AA03960B4DCB}"/>
</file>

<file path=customXml/itemProps3.xml><?xml version="1.0" encoding="utf-8"?>
<ds:datastoreItem xmlns:ds="http://schemas.openxmlformats.org/officeDocument/2006/customXml" ds:itemID="{C7350A30-C56E-431D-8552-531926D819BA}"/>
</file>

<file path=docProps/app.xml><?xml version="1.0" encoding="utf-8"?>
<Properties xmlns="http://schemas.openxmlformats.org/officeDocument/2006/extended-properties" xmlns:vt="http://schemas.openxmlformats.org/officeDocument/2006/docPropsVTypes">
  <TotalTime>12</TotalTime>
  <Words>1072</Words>
  <Application>Microsoft Office PowerPoint</Application>
  <PresentationFormat>Custom</PresentationFormat>
  <Paragraphs>236</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Good Offc Pro 1</vt:lpstr>
      <vt:lpstr>Good SC Offc Pro</vt:lpstr>
      <vt:lpstr>Calibri</vt:lpstr>
      <vt:lpstr>Good Offc Pro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Homes For Cathy 22.5.26</dc:title>
  <dc:creator>Lucy Parish</dc:creator>
  <cp:lastModifiedBy>Lucy Parish</cp:lastModifiedBy>
  <cp:revision>2</cp:revision>
  <dcterms:created xsi:type="dcterms:W3CDTF">2006-08-16T00:00:00Z</dcterms:created>
  <dcterms:modified xsi:type="dcterms:W3CDTF">2026-05-20T12:30:21Z</dcterms:modified>
  <dc:identifier>DAHKMK3SIOo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0x01010001A27520161B4D4E8D5C5740E831CB5C</vt:lpwstr>
  </property>
</Properties>
</file>