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</p:sldMasterIdLst>
  <p:notesMasterIdLst>
    <p:notesMasterId r:id="rId19"/>
  </p:notesMasterIdLst>
  <p:sldIdLst>
    <p:sldId id="2147478270" r:id="rId6"/>
    <p:sldId id="259" r:id="rId7"/>
    <p:sldId id="273" r:id="rId8"/>
    <p:sldId id="268" r:id="rId9"/>
    <p:sldId id="336" r:id="rId10"/>
    <p:sldId id="2147478274" r:id="rId11"/>
    <p:sldId id="2147478275" r:id="rId12"/>
    <p:sldId id="2147478276" r:id="rId13"/>
    <p:sldId id="279" r:id="rId14"/>
    <p:sldId id="2147478280" r:id="rId15"/>
    <p:sldId id="2147478284" r:id="rId16"/>
    <p:sldId id="2147478273" r:id="rId17"/>
    <p:sldId id="2147478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320FC-86A9-4A81-B2A9-B4BD1D3FE6A9}" v="19" dt="2026-05-18T16:40:1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24" Type="http://schemas.microsoft.com/office/2015/10/relationships/revisionInfo" Target="revisionInfo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76D9C-8990-423B-A8C8-98C03C8343C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736836-580E-4027-A2B8-E189999D4DF9}">
      <dgm:prSet/>
      <dgm:spPr/>
      <dgm:t>
        <a:bodyPr/>
        <a:lstStyle/>
        <a:p>
          <a:r>
            <a:rPr lang="en-US"/>
            <a:t>Rebranding in collaboration with NCAN</a:t>
          </a:r>
        </a:p>
      </dgm:t>
    </dgm:pt>
    <dgm:pt modelId="{0D4A305F-A702-46EC-9C06-A68341622BC4}" type="parTrans" cxnId="{92396699-8484-4A1C-BDD8-64826530564D}">
      <dgm:prSet/>
      <dgm:spPr/>
      <dgm:t>
        <a:bodyPr/>
        <a:lstStyle/>
        <a:p>
          <a:endParaRPr lang="en-US"/>
        </a:p>
      </dgm:t>
    </dgm:pt>
    <dgm:pt modelId="{57E6B96F-0649-44A1-9BC9-67BB13197799}" type="sibTrans" cxnId="{92396699-8484-4A1C-BDD8-64826530564D}">
      <dgm:prSet/>
      <dgm:spPr/>
      <dgm:t>
        <a:bodyPr/>
        <a:lstStyle/>
        <a:p>
          <a:endParaRPr lang="en-US"/>
        </a:p>
      </dgm:t>
    </dgm:pt>
    <dgm:pt modelId="{8B05AA83-1D6C-4073-81D7-62155C112E2E}">
      <dgm:prSet/>
      <dgm:spPr/>
      <dgm:t>
        <a:bodyPr/>
        <a:lstStyle/>
        <a:p>
          <a:r>
            <a:rPr lang="en-US"/>
            <a:t>Supporting Sector Engagement with Homelessness Health Needs Audit </a:t>
          </a:r>
        </a:p>
      </dgm:t>
    </dgm:pt>
    <dgm:pt modelId="{2279DE67-BA73-4E94-BF17-06FB6C8F92F5}" type="parTrans" cxnId="{CE3B2C26-4449-46CE-BCE3-EFB4AC28BD62}">
      <dgm:prSet/>
      <dgm:spPr/>
      <dgm:t>
        <a:bodyPr/>
        <a:lstStyle/>
        <a:p>
          <a:endParaRPr lang="en-US"/>
        </a:p>
      </dgm:t>
    </dgm:pt>
    <dgm:pt modelId="{0DA732A1-EC19-450A-B366-B41178C53E8C}" type="sibTrans" cxnId="{CE3B2C26-4449-46CE-BCE3-EFB4AC28BD62}">
      <dgm:prSet/>
      <dgm:spPr/>
      <dgm:t>
        <a:bodyPr/>
        <a:lstStyle/>
        <a:p>
          <a:endParaRPr lang="en-US"/>
        </a:p>
      </dgm:t>
    </dgm:pt>
    <dgm:pt modelId="{6E72DE07-F34D-4630-BC51-B94CD6B64A4D}">
      <dgm:prSet/>
      <dgm:spPr/>
      <dgm:t>
        <a:bodyPr/>
        <a:lstStyle/>
        <a:p>
          <a:r>
            <a:rPr lang="en-US"/>
            <a:t>Scoping membership of Homelessness Forum Leadership team </a:t>
          </a:r>
        </a:p>
      </dgm:t>
    </dgm:pt>
    <dgm:pt modelId="{B7B48545-BDFD-45BE-9FF5-B0606E2C8C97}" type="parTrans" cxnId="{D4FECED3-7F7E-4BB2-A29A-A46E3BDE8C45}">
      <dgm:prSet/>
      <dgm:spPr/>
      <dgm:t>
        <a:bodyPr/>
        <a:lstStyle/>
        <a:p>
          <a:endParaRPr lang="en-US"/>
        </a:p>
      </dgm:t>
    </dgm:pt>
    <dgm:pt modelId="{19DC72A2-ED8D-4B4B-9273-31BA8FBC4166}" type="sibTrans" cxnId="{D4FECED3-7F7E-4BB2-A29A-A46E3BDE8C45}">
      <dgm:prSet/>
      <dgm:spPr/>
      <dgm:t>
        <a:bodyPr/>
        <a:lstStyle/>
        <a:p>
          <a:endParaRPr lang="en-US"/>
        </a:p>
      </dgm:t>
    </dgm:pt>
    <dgm:pt modelId="{8C35DDDB-BC8E-42B9-AB09-C462BDDB82DC}">
      <dgm:prSet/>
      <dgm:spPr/>
      <dgm:t>
        <a:bodyPr/>
        <a:lstStyle/>
        <a:p>
          <a:r>
            <a:rPr lang="en-US"/>
            <a:t>RRA training offer to NHSF members </a:t>
          </a:r>
        </a:p>
      </dgm:t>
    </dgm:pt>
    <dgm:pt modelId="{07BFB76B-BC5F-4A41-AC64-4978F867A178}" type="parTrans" cxnId="{F622A584-4169-4135-B95A-4D983D2F8B50}">
      <dgm:prSet/>
      <dgm:spPr/>
      <dgm:t>
        <a:bodyPr/>
        <a:lstStyle/>
        <a:p>
          <a:endParaRPr lang="en-US"/>
        </a:p>
      </dgm:t>
    </dgm:pt>
    <dgm:pt modelId="{157A3B00-8A6B-426F-A965-B753E2411187}" type="sibTrans" cxnId="{F622A584-4169-4135-B95A-4D983D2F8B50}">
      <dgm:prSet/>
      <dgm:spPr/>
      <dgm:t>
        <a:bodyPr/>
        <a:lstStyle/>
        <a:p>
          <a:endParaRPr lang="en-US"/>
        </a:p>
      </dgm:t>
    </dgm:pt>
    <dgm:pt modelId="{B8E6A91B-CDE2-4609-8C44-BBCD15C7BC2E}">
      <dgm:prSet/>
      <dgm:spPr/>
      <dgm:t>
        <a:bodyPr/>
        <a:lstStyle/>
        <a:p>
          <a:r>
            <a:rPr lang="en-US"/>
            <a:t>Securing escalation route for homelessness issues through ICS structures </a:t>
          </a:r>
        </a:p>
      </dgm:t>
    </dgm:pt>
    <dgm:pt modelId="{8AD5908E-7CB0-4EE1-9C53-E87570AD073E}" type="parTrans" cxnId="{6170CAAC-0581-4926-82AD-6F4C7B275367}">
      <dgm:prSet/>
      <dgm:spPr/>
      <dgm:t>
        <a:bodyPr/>
        <a:lstStyle/>
        <a:p>
          <a:endParaRPr lang="en-US"/>
        </a:p>
      </dgm:t>
    </dgm:pt>
    <dgm:pt modelId="{E07A3EAF-F084-41D0-9A19-0C2403D58939}" type="sibTrans" cxnId="{6170CAAC-0581-4926-82AD-6F4C7B275367}">
      <dgm:prSet/>
      <dgm:spPr/>
      <dgm:t>
        <a:bodyPr/>
        <a:lstStyle/>
        <a:p>
          <a:endParaRPr lang="en-US"/>
        </a:p>
      </dgm:t>
    </dgm:pt>
    <dgm:pt modelId="{B72124DD-0DF6-45D4-A39A-941A5D132F54}">
      <dgm:prSet/>
      <dgm:spPr/>
      <dgm:t>
        <a:bodyPr/>
        <a:lstStyle/>
        <a:p>
          <a:r>
            <a:rPr lang="en-US"/>
            <a:t>Seeking funding to resource Solutions Forum activity </a:t>
          </a:r>
        </a:p>
      </dgm:t>
    </dgm:pt>
    <dgm:pt modelId="{5D765E73-E616-484C-83D1-D95D0930A8C4}" type="parTrans" cxnId="{36A1F9DC-2188-4159-B715-10C88544E764}">
      <dgm:prSet/>
      <dgm:spPr/>
      <dgm:t>
        <a:bodyPr/>
        <a:lstStyle/>
        <a:p>
          <a:endParaRPr lang="en-US"/>
        </a:p>
      </dgm:t>
    </dgm:pt>
    <dgm:pt modelId="{CFABCC20-3A53-43F3-816D-4ED39B35FC10}" type="sibTrans" cxnId="{36A1F9DC-2188-4159-B715-10C88544E764}">
      <dgm:prSet/>
      <dgm:spPr/>
      <dgm:t>
        <a:bodyPr/>
        <a:lstStyle/>
        <a:p>
          <a:endParaRPr lang="en-US"/>
        </a:p>
      </dgm:t>
    </dgm:pt>
    <dgm:pt modelId="{EF8E005F-EFC0-433C-B57E-FCBE894B9B4C}" type="pres">
      <dgm:prSet presAssocID="{30C76D9C-8990-423B-A8C8-98C03C8343C0}" presName="root" presStyleCnt="0">
        <dgm:presLayoutVars>
          <dgm:dir/>
          <dgm:resizeHandles val="exact"/>
        </dgm:presLayoutVars>
      </dgm:prSet>
      <dgm:spPr/>
    </dgm:pt>
    <dgm:pt modelId="{979A2B0A-C0BC-4ABB-BC93-1877EBAF7B53}" type="pres">
      <dgm:prSet presAssocID="{30C76D9C-8990-423B-A8C8-98C03C8343C0}" presName="container" presStyleCnt="0">
        <dgm:presLayoutVars>
          <dgm:dir/>
          <dgm:resizeHandles val="exact"/>
        </dgm:presLayoutVars>
      </dgm:prSet>
      <dgm:spPr/>
    </dgm:pt>
    <dgm:pt modelId="{C87193FA-0FC7-4E27-BBAB-4F0105966FC7}" type="pres">
      <dgm:prSet presAssocID="{B0736836-580E-4027-A2B8-E189999D4DF9}" presName="compNode" presStyleCnt="0"/>
      <dgm:spPr/>
    </dgm:pt>
    <dgm:pt modelId="{B83872A8-E883-4114-8E8D-7F13294ED54C}" type="pres">
      <dgm:prSet presAssocID="{B0736836-580E-4027-A2B8-E189999D4DF9}" presName="iconBgRect" presStyleLbl="bgShp" presStyleIdx="0" presStyleCnt="6"/>
      <dgm:spPr/>
    </dgm:pt>
    <dgm:pt modelId="{76944100-B5D1-43A7-A1CD-427F37EC1822}" type="pres">
      <dgm:prSet presAssocID="{B0736836-580E-4027-A2B8-E189999D4DF9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AA1650-ACB3-4300-A4D5-595CC485114D}" type="pres">
      <dgm:prSet presAssocID="{B0736836-580E-4027-A2B8-E189999D4DF9}" presName="spaceRect" presStyleCnt="0"/>
      <dgm:spPr/>
    </dgm:pt>
    <dgm:pt modelId="{DDC05AFA-0018-4C17-B68E-5D87D989733C}" type="pres">
      <dgm:prSet presAssocID="{B0736836-580E-4027-A2B8-E189999D4DF9}" presName="textRect" presStyleLbl="revTx" presStyleIdx="0" presStyleCnt="6">
        <dgm:presLayoutVars>
          <dgm:chMax val="1"/>
          <dgm:chPref val="1"/>
        </dgm:presLayoutVars>
      </dgm:prSet>
      <dgm:spPr/>
    </dgm:pt>
    <dgm:pt modelId="{97C968B9-5D55-4323-B757-53DF2B94746F}" type="pres">
      <dgm:prSet presAssocID="{57E6B96F-0649-44A1-9BC9-67BB13197799}" presName="sibTrans" presStyleLbl="sibTrans2D1" presStyleIdx="0" presStyleCnt="0"/>
      <dgm:spPr/>
    </dgm:pt>
    <dgm:pt modelId="{BAFBFEDF-8D25-4DED-915D-9F6A451D6758}" type="pres">
      <dgm:prSet presAssocID="{8B05AA83-1D6C-4073-81D7-62155C112E2E}" presName="compNode" presStyleCnt="0"/>
      <dgm:spPr/>
    </dgm:pt>
    <dgm:pt modelId="{DE99E5EC-41CB-4E17-BC5E-C4C53F184CE8}" type="pres">
      <dgm:prSet presAssocID="{8B05AA83-1D6C-4073-81D7-62155C112E2E}" presName="iconBgRect" presStyleLbl="bgShp" presStyleIdx="1" presStyleCnt="6"/>
      <dgm:spPr/>
    </dgm:pt>
    <dgm:pt modelId="{6AA53473-62A3-4C7C-BB5B-9E245077D570}" type="pres">
      <dgm:prSet presAssocID="{8B05AA83-1D6C-4073-81D7-62155C112E2E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2B2902-E28D-46E0-B99E-A7C54D846DA2}" type="pres">
      <dgm:prSet presAssocID="{8B05AA83-1D6C-4073-81D7-62155C112E2E}" presName="spaceRect" presStyleCnt="0"/>
      <dgm:spPr/>
    </dgm:pt>
    <dgm:pt modelId="{D4C655D3-B68F-4BC9-B735-4CE7A2EBC0F3}" type="pres">
      <dgm:prSet presAssocID="{8B05AA83-1D6C-4073-81D7-62155C112E2E}" presName="textRect" presStyleLbl="revTx" presStyleIdx="1" presStyleCnt="6">
        <dgm:presLayoutVars>
          <dgm:chMax val="1"/>
          <dgm:chPref val="1"/>
        </dgm:presLayoutVars>
      </dgm:prSet>
      <dgm:spPr/>
    </dgm:pt>
    <dgm:pt modelId="{77280F9F-0815-4361-B5E5-68A659BF5BF0}" type="pres">
      <dgm:prSet presAssocID="{0DA732A1-EC19-450A-B366-B41178C53E8C}" presName="sibTrans" presStyleLbl="sibTrans2D1" presStyleIdx="0" presStyleCnt="0"/>
      <dgm:spPr/>
    </dgm:pt>
    <dgm:pt modelId="{D3B9B95C-ADE6-4DA5-9E17-DEF0C8C4D5EA}" type="pres">
      <dgm:prSet presAssocID="{6E72DE07-F34D-4630-BC51-B94CD6B64A4D}" presName="compNode" presStyleCnt="0"/>
      <dgm:spPr/>
    </dgm:pt>
    <dgm:pt modelId="{D4AB6E97-D87C-4B11-A274-17ECF22A30D4}" type="pres">
      <dgm:prSet presAssocID="{6E72DE07-F34D-4630-BC51-B94CD6B64A4D}" presName="iconBgRect" presStyleLbl="bgShp" presStyleIdx="2" presStyleCnt="6"/>
      <dgm:spPr/>
    </dgm:pt>
    <dgm:pt modelId="{71E4FBB1-3FBD-4423-BAF9-ED41153CD6B1}" type="pres">
      <dgm:prSet presAssocID="{6E72DE07-F34D-4630-BC51-B94CD6B64A4D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D707ACA-5F7E-4B33-9E11-C40E23265FAC}" type="pres">
      <dgm:prSet presAssocID="{6E72DE07-F34D-4630-BC51-B94CD6B64A4D}" presName="spaceRect" presStyleCnt="0"/>
      <dgm:spPr/>
    </dgm:pt>
    <dgm:pt modelId="{AF3CB69B-F8DB-4211-BB68-A41DBFEAA85C}" type="pres">
      <dgm:prSet presAssocID="{6E72DE07-F34D-4630-BC51-B94CD6B64A4D}" presName="textRect" presStyleLbl="revTx" presStyleIdx="2" presStyleCnt="6">
        <dgm:presLayoutVars>
          <dgm:chMax val="1"/>
          <dgm:chPref val="1"/>
        </dgm:presLayoutVars>
      </dgm:prSet>
      <dgm:spPr/>
    </dgm:pt>
    <dgm:pt modelId="{6AAC3448-1914-4C3F-B961-6C9CFECF0C20}" type="pres">
      <dgm:prSet presAssocID="{19DC72A2-ED8D-4B4B-9273-31BA8FBC4166}" presName="sibTrans" presStyleLbl="sibTrans2D1" presStyleIdx="0" presStyleCnt="0"/>
      <dgm:spPr/>
    </dgm:pt>
    <dgm:pt modelId="{C44D0285-D6BC-402E-8758-4DB4C57AEE1D}" type="pres">
      <dgm:prSet presAssocID="{8C35DDDB-BC8E-42B9-AB09-C462BDDB82DC}" presName="compNode" presStyleCnt="0"/>
      <dgm:spPr/>
    </dgm:pt>
    <dgm:pt modelId="{2C235E17-B1BA-40E2-9D32-3E3E9EE08858}" type="pres">
      <dgm:prSet presAssocID="{8C35DDDB-BC8E-42B9-AB09-C462BDDB82DC}" presName="iconBgRect" presStyleLbl="bgShp" presStyleIdx="3" presStyleCnt="6"/>
      <dgm:spPr/>
    </dgm:pt>
    <dgm:pt modelId="{5582FCAA-EE17-4A74-A40A-88D248819422}" type="pres">
      <dgm:prSet presAssocID="{8C35DDDB-BC8E-42B9-AB09-C462BDDB82DC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C401A1-AB36-4CA4-AADC-30D6A3BF3C00}" type="pres">
      <dgm:prSet presAssocID="{8C35DDDB-BC8E-42B9-AB09-C462BDDB82DC}" presName="spaceRect" presStyleCnt="0"/>
      <dgm:spPr/>
    </dgm:pt>
    <dgm:pt modelId="{3639D7C6-6DB7-4FA0-A6A2-A81272ED9174}" type="pres">
      <dgm:prSet presAssocID="{8C35DDDB-BC8E-42B9-AB09-C462BDDB82DC}" presName="textRect" presStyleLbl="revTx" presStyleIdx="3" presStyleCnt="6">
        <dgm:presLayoutVars>
          <dgm:chMax val="1"/>
          <dgm:chPref val="1"/>
        </dgm:presLayoutVars>
      </dgm:prSet>
      <dgm:spPr/>
    </dgm:pt>
    <dgm:pt modelId="{C56BA0AB-D480-4247-9530-23955CEFE462}" type="pres">
      <dgm:prSet presAssocID="{157A3B00-8A6B-426F-A965-B753E2411187}" presName="sibTrans" presStyleLbl="sibTrans2D1" presStyleIdx="0" presStyleCnt="0"/>
      <dgm:spPr/>
    </dgm:pt>
    <dgm:pt modelId="{7965839D-7CA1-4621-9E68-FE93F02DF229}" type="pres">
      <dgm:prSet presAssocID="{B8E6A91B-CDE2-4609-8C44-BBCD15C7BC2E}" presName="compNode" presStyleCnt="0"/>
      <dgm:spPr/>
    </dgm:pt>
    <dgm:pt modelId="{9DFA3F56-A807-44C0-8B7C-BCA523AA3190}" type="pres">
      <dgm:prSet presAssocID="{B8E6A91B-CDE2-4609-8C44-BBCD15C7BC2E}" presName="iconBgRect" presStyleLbl="bgShp" presStyleIdx="4" presStyleCnt="6"/>
      <dgm:spPr/>
    </dgm:pt>
    <dgm:pt modelId="{2C5FC94E-7A8F-4779-94BE-CCD415118F5B}" type="pres">
      <dgm:prSet presAssocID="{B8E6A91B-CDE2-4609-8C44-BBCD15C7BC2E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0201C08-A19B-4CF5-A066-A4474D2A2AA6}" type="pres">
      <dgm:prSet presAssocID="{B8E6A91B-CDE2-4609-8C44-BBCD15C7BC2E}" presName="spaceRect" presStyleCnt="0"/>
      <dgm:spPr/>
    </dgm:pt>
    <dgm:pt modelId="{4F5DB79E-C7AB-4F5C-B59A-0EBB639CC2B9}" type="pres">
      <dgm:prSet presAssocID="{B8E6A91B-CDE2-4609-8C44-BBCD15C7BC2E}" presName="textRect" presStyleLbl="revTx" presStyleIdx="4" presStyleCnt="6">
        <dgm:presLayoutVars>
          <dgm:chMax val="1"/>
          <dgm:chPref val="1"/>
        </dgm:presLayoutVars>
      </dgm:prSet>
      <dgm:spPr/>
    </dgm:pt>
    <dgm:pt modelId="{5F318046-9B19-4F4A-B346-4ED518157775}" type="pres">
      <dgm:prSet presAssocID="{E07A3EAF-F084-41D0-9A19-0C2403D58939}" presName="sibTrans" presStyleLbl="sibTrans2D1" presStyleIdx="0" presStyleCnt="0"/>
      <dgm:spPr/>
    </dgm:pt>
    <dgm:pt modelId="{63885FB2-DED3-43D3-938D-EAFF3FD82ACA}" type="pres">
      <dgm:prSet presAssocID="{B72124DD-0DF6-45D4-A39A-941A5D132F54}" presName="compNode" presStyleCnt="0"/>
      <dgm:spPr/>
    </dgm:pt>
    <dgm:pt modelId="{636FFCA2-D4EE-4CCB-BB9F-6C60D0F0C3EA}" type="pres">
      <dgm:prSet presAssocID="{B72124DD-0DF6-45D4-A39A-941A5D132F54}" presName="iconBgRect" presStyleLbl="bgShp" presStyleIdx="5" presStyleCnt="6"/>
      <dgm:spPr/>
    </dgm:pt>
    <dgm:pt modelId="{EB925FB3-CF2A-428C-9D13-543DC347370F}" type="pres">
      <dgm:prSet presAssocID="{B72124DD-0DF6-45D4-A39A-941A5D132F54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BB64667-D6DE-41E8-A555-2B2EA2F8912E}" type="pres">
      <dgm:prSet presAssocID="{B72124DD-0DF6-45D4-A39A-941A5D132F54}" presName="spaceRect" presStyleCnt="0"/>
      <dgm:spPr/>
    </dgm:pt>
    <dgm:pt modelId="{7BE7A704-AE4B-49F0-A08E-F16EDE1BEA24}" type="pres">
      <dgm:prSet presAssocID="{B72124DD-0DF6-45D4-A39A-941A5D132F5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C24B811-35AA-4A88-8F21-A712568E757D}" type="presOf" srcId="{E07A3EAF-F084-41D0-9A19-0C2403D58939}" destId="{5F318046-9B19-4F4A-B346-4ED518157775}" srcOrd="0" destOrd="0" presId="urn:microsoft.com/office/officeart/2018/2/layout/IconCircleList"/>
    <dgm:cxn modelId="{08D25A13-420A-4729-AD48-AA06AE8EF255}" type="presOf" srcId="{30C76D9C-8990-423B-A8C8-98C03C8343C0}" destId="{EF8E005F-EFC0-433C-B57E-FCBE894B9B4C}" srcOrd="0" destOrd="0" presId="urn:microsoft.com/office/officeart/2018/2/layout/IconCircleList"/>
    <dgm:cxn modelId="{F8017A17-29A6-4517-8F5D-BF74D5AC1783}" type="presOf" srcId="{0DA732A1-EC19-450A-B366-B41178C53E8C}" destId="{77280F9F-0815-4361-B5E5-68A659BF5BF0}" srcOrd="0" destOrd="0" presId="urn:microsoft.com/office/officeart/2018/2/layout/IconCircleList"/>
    <dgm:cxn modelId="{EF07DE1B-C5D7-48EE-956F-C29F4E4E7998}" type="presOf" srcId="{B8E6A91B-CDE2-4609-8C44-BBCD15C7BC2E}" destId="{4F5DB79E-C7AB-4F5C-B59A-0EBB639CC2B9}" srcOrd="0" destOrd="0" presId="urn:microsoft.com/office/officeart/2018/2/layout/IconCircleList"/>
    <dgm:cxn modelId="{CE3B2C26-4449-46CE-BCE3-EFB4AC28BD62}" srcId="{30C76D9C-8990-423B-A8C8-98C03C8343C0}" destId="{8B05AA83-1D6C-4073-81D7-62155C112E2E}" srcOrd="1" destOrd="0" parTransId="{2279DE67-BA73-4E94-BF17-06FB6C8F92F5}" sibTransId="{0DA732A1-EC19-450A-B366-B41178C53E8C}"/>
    <dgm:cxn modelId="{FCF0C95C-2D19-495F-9542-1FBC2B2ED79B}" type="presOf" srcId="{8C35DDDB-BC8E-42B9-AB09-C462BDDB82DC}" destId="{3639D7C6-6DB7-4FA0-A6A2-A81272ED9174}" srcOrd="0" destOrd="0" presId="urn:microsoft.com/office/officeart/2018/2/layout/IconCircleList"/>
    <dgm:cxn modelId="{52A05B66-D06E-42AB-B9F2-E6C3AC1E9137}" type="presOf" srcId="{57E6B96F-0649-44A1-9BC9-67BB13197799}" destId="{97C968B9-5D55-4323-B757-53DF2B94746F}" srcOrd="0" destOrd="0" presId="urn:microsoft.com/office/officeart/2018/2/layout/IconCircleList"/>
    <dgm:cxn modelId="{E383234F-8EBF-4AE2-9FAA-9696B9C512CB}" type="presOf" srcId="{157A3B00-8A6B-426F-A965-B753E2411187}" destId="{C56BA0AB-D480-4247-9530-23955CEFE462}" srcOrd="0" destOrd="0" presId="urn:microsoft.com/office/officeart/2018/2/layout/IconCircleList"/>
    <dgm:cxn modelId="{67B02D75-C3B6-40CB-8C3D-8BBE6E5BE9DC}" type="presOf" srcId="{B72124DD-0DF6-45D4-A39A-941A5D132F54}" destId="{7BE7A704-AE4B-49F0-A08E-F16EDE1BEA24}" srcOrd="0" destOrd="0" presId="urn:microsoft.com/office/officeart/2018/2/layout/IconCircleList"/>
    <dgm:cxn modelId="{1DE0287D-A524-4F45-B562-D232432C2BBB}" type="presOf" srcId="{19DC72A2-ED8D-4B4B-9273-31BA8FBC4166}" destId="{6AAC3448-1914-4C3F-B961-6C9CFECF0C20}" srcOrd="0" destOrd="0" presId="urn:microsoft.com/office/officeart/2018/2/layout/IconCircleList"/>
    <dgm:cxn modelId="{F622A584-4169-4135-B95A-4D983D2F8B50}" srcId="{30C76D9C-8990-423B-A8C8-98C03C8343C0}" destId="{8C35DDDB-BC8E-42B9-AB09-C462BDDB82DC}" srcOrd="3" destOrd="0" parTransId="{07BFB76B-BC5F-4A41-AC64-4978F867A178}" sibTransId="{157A3B00-8A6B-426F-A965-B753E2411187}"/>
    <dgm:cxn modelId="{761C1193-3AE5-44EF-9842-26BF6F897F54}" type="presOf" srcId="{8B05AA83-1D6C-4073-81D7-62155C112E2E}" destId="{D4C655D3-B68F-4BC9-B735-4CE7A2EBC0F3}" srcOrd="0" destOrd="0" presId="urn:microsoft.com/office/officeart/2018/2/layout/IconCircleList"/>
    <dgm:cxn modelId="{983EDE96-EBB5-49B9-9E7C-1A1612EEF2F9}" type="presOf" srcId="{6E72DE07-F34D-4630-BC51-B94CD6B64A4D}" destId="{AF3CB69B-F8DB-4211-BB68-A41DBFEAA85C}" srcOrd="0" destOrd="0" presId="urn:microsoft.com/office/officeart/2018/2/layout/IconCircleList"/>
    <dgm:cxn modelId="{92396699-8484-4A1C-BDD8-64826530564D}" srcId="{30C76D9C-8990-423B-A8C8-98C03C8343C0}" destId="{B0736836-580E-4027-A2B8-E189999D4DF9}" srcOrd="0" destOrd="0" parTransId="{0D4A305F-A702-46EC-9C06-A68341622BC4}" sibTransId="{57E6B96F-0649-44A1-9BC9-67BB13197799}"/>
    <dgm:cxn modelId="{43D1359B-62C5-4C06-9D06-B25736E975AC}" type="presOf" srcId="{B0736836-580E-4027-A2B8-E189999D4DF9}" destId="{DDC05AFA-0018-4C17-B68E-5D87D989733C}" srcOrd="0" destOrd="0" presId="urn:microsoft.com/office/officeart/2018/2/layout/IconCircleList"/>
    <dgm:cxn modelId="{6170CAAC-0581-4926-82AD-6F4C7B275367}" srcId="{30C76D9C-8990-423B-A8C8-98C03C8343C0}" destId="{B8E6A91B-CDE2-4609-8C44-BBCD15C7BC2E}" srcOrd="4" destOrd="0" parTransId="{8AD5908E-7CB0-4EE1-9C53-E87570AD073E}" sibTransId="{E07A3EAF-F084-41D0-9A19-0C2403D58939}"/>
    <dgm:cxn modelId="{D4FECED3-7F7E-4BB2-A29A-A46E3BDE8C45}" srcId="{30C76D9C-8990-423B-A8C8-98C03C8343C0}" destId="{6E72DE07-F34D-4630-BC51-B94CD6B64A4D}" srcOrd="2" destOrd="0" parTransId="{B7B48545-BDFD-45BE-9FF5-B0606E2C8C97}" sibTransId="{19DC72A2-ED8D-4B4B-9273-31BA8FBC4166}"/>
    <dgm:cxn modelId="{36A1F9DC-2188-4159-B715-10C88544E764}" srcId="{30C76D9C-8990-423B-A8C8-98C03C8343C0}" destId="{B72124DD-0DF6-45D4-A39A-941A5D132F54}" srcOrd="5" destOrd="0" parTransId="{5D765E73-E616-484C-83D1-D95D0930A8C4}" sibTransId="{CFABCC20-3A53-43F3-816D-4ED39B35FC10}"/>
    <dgm:cxn modelId="{BE12CDB9-4715-4DDF-8880-B1F8A492DE65}" type="presParOf" srcId="{EF8E005F-EFC0-433C-B57E-FCBE894B9B4C}" destId="{979A2B0A-C0BC-4ABB-BC93-1877EBAF7B53}" srcOrd="0" destOrd="0" presId="urn:microsoft.com/office/officeart/2018/2/layout/IconCircleList"/>
    <dgm:cxn modelId="{1E951D1A-20C9-4993-9B04-E8F9AB362703}" type="presParOf" srcId="{979A2B0A-C0BC-4ABB-BC93-1877EBAF7B53}" destId="{C87193FA-0FC7-4E27-BBAB-4F0105966FC7}" srcOrd="0" destOrd="0" presId="urn:microsoft.com/office/officeart/2018/2/layout/IconCircleList"/>
    <dgm:cxn modelId="{8ED63DD6-169F-44F9-9B6F-FB849F3A4DA6}" type="presParOf" srcId="{C87193FA-0FC7-4E27-BBAB-4F0105966FC7}" destId="{B83872A8-E883-4114-8E8D-7F13294ED54C}" srcOrd="0" destOrd="0" presId="urn:microsoft.com/office/officeart/2018/2/layout/IconCircleList"/>
    <dgm:cxn modelId="{FD0038DC-9022-4F30-8981-D56E9839B4C4}" type="presParOf" srcId="{C87193FA-0FC7-4E27-BBAB-4F0105966FC7}" destId="{76944100-B5D1-43A7-A1CD-427F37EC1822}" srcOrd="1" destOrd="0" presId="urn:microsoft.com/office/officeart/2018/2/layout/IconCircleList"/>
    <dgm:cxn modelId="{8D2406C5-3A12-4AE6-BFAA-7A1851A94304}" type="presParOf" srcId="{C87193FA-0FC7-4E27-BBAB-4F0105966FC7}" destId="{86AA1650-ACB3-4300-A4D5-595CC485114D}" srcOrd="2" destOrd="0" presId="urn:microsoft.com/office/officeart/2018/2/layout/IconCircleList"/>
    <dgm:cxn modelId="{EB50CFAD-BA05-4E45-B48C-D0AE84C5FD82}" type="presParOf" srcId="{C87193FA-0FC7-4E27-BBAB-4F0105966FC7}" destId="{DDC05AFA-0018-4C17-B68E-5D87D989733C}" srcOrd="3" destOrd="0" presId="urn:microsoft.com/office/officeart/2018/2/layout/IconCircleList"/>
    <dgm:cxn modelId="{DED63308-E239-429B-9B1C-3F1F74AC473D}" type="presParOf" srcId="{979A2B0A-C0BC-4ABB-BC93-1877EBAF7B53}" destId="{97C968B9-5D55-4323-B757-53DF2B94746F}" srcOrd="1" destOrd="0" presId="urn:microsoft.com/office/officeart/2018/2/layout/IconCircleList"/>
    <dgm:cxn modelId="{618F6A90-A68B-43D9-87B1-332C131BDE32}" type="presParOf" srcId="{979A2B0A-C0BC-4ABB-BC93-1877EBAF7B53}" destId="{BAFBFEDF-8D25-4DED-915D-9F6A451D6758}" srcOrd="2" destOrd="0" presId="urn:microsoft.com/office/officeart/2018/2/layout/IconCircleList"/>
    <dgm:cxn modelId="{AFAC9DEF-7F4B-4D24-8AEE-8963C416E860}" type="presParOf" srcId="{BAFBFEDF-8D25-4DED-915D-9F6A451D6758}" destId="{DE99E5EC-41CB-4E17-BC5E-C4C53F184CE8}" srcOrd="0" destOrd="0" presId="urn:microsoft.com/office/officeart/2018/2/layout/IconCircleList"/>
    <dgm:cxn modelId="{E49788A0-7039-407F-AC52-1B569F522AC3}" type="presParOf" srcId="{BAFBFEDF-8D25-4DED-915D-9F6A451D6758}" destId="{6AA53473-62A3-4C7C-BB5B-9E245077D570}" srcOrd="1" destOrd="0" presId="urn:microsoft.com/office/officeart/2018/2/layout/IconCircleList"/>
    <dgm:cxn modelId="{3BB77241-7A4F-45B7-9A0C-DEEA98217851}" type="presParOf" srcId="{BAFBFEDF-8D25-4DED-915D-9F6A451D6758}" destId="{962B2902-E28D-46E0-B99E-A7C54D846DA2}" srcOrd="2" destOrd="0" presId="urn:microsoft.com/office/officeart/2018/2/layout/IconCircleList"/>
    <dgm:cxn modelId="{6E2FBD88-25C5-4E00-B9E9-A6F1306ADD89}" type="presParOf" srcId="{BAFBFEDF-8D25-4DED-915D-9F6A451D6758}" destId="{D4C655D3-B68F-4BC9-B735-4CE7A2EBC0F3}" srcOrd="3" destOrd="0" presId="urn:microsoft.com/office/officeart/2018/2/layout/IconCircleList"/>
    <dgm:cxn modelId="{C68449C7-E94C-4568-9B54-16FBBF03987D}" type="presParOf" srcId="{979A2B0A-C0BC-4ABB-BC93-1877EBAF7B53}" destId="{77280F9F-0815-4361-B5E5-68A659BF5BF0}" srcOrd="3" destOrd="0" presId="urn:microsoft.com/office/officeart/2018/2/layout/IconCircleList"/>
    <dgm:cxn modelId="{953B758F-6EF4-418A-962E-D0127C9C33C3}" type="presParOf" srcId="{979A2B0A-C0BC-4ABB-BC93-1877EBAF7B53}" destId="{D3B9B95C-ADE6-4DA5-9E17-DEF0C8C4D5EA}" srcOrd="4" destOrd="0" presId="urn:microsoft.com/office/officeart/2018/2/layout/IconCircleList"/>
    <dgm:cxn modelId="{4AF1BE93-6DDC-416D-908C-63106B90D014}" type="presParOf" srcId="{D3B9B95C-ADE6-4DA5-9E17-DEF0C8C4D5EA}" destId="{D4AB6E97-D87C-4B11-A274-17ECF22A30D4}" srcOrd="0" destOrd="0" presId="urn:microsoft.com/office/officeart/2018/2/layout/IconCircleList"/>
    <dgm:cxn modelId="{0C9CA745-4150-4B5E-85CE-94C2BEBC4BBD}" type="presParOf" srcId="{D3B9B95C-ADE6-4DA5-9E17-DEF0C8C4D5EA}" destId="{71E4FBB1-3FBD-4423-BAF9-ED41153CD6B1}" srcOrd="1" destOrd="0" presId="urn:microsoft.com/office/officeart/2018/2/layout/IconCircleList"/>
    <dgm:cxn modelId="{702CD4DC-ECBA-437F-993F-B187B58A498A}" type="presParOf" srcId="{D3B9B95C-ADE6-4DA5-9E17-DEF0C8C4D5EA}" destId="{ED707ACA-5F7E-4B33-9E11-C40E23265FAC}" srcOrd="2" destOrd="0" presId="urn:microsoft.com/office/officeart/2018/2/layout/IconCircleList"/>
    <dgm:cxn modelId="{A088D2A4-15B3-4B77-9425-1244AD45202F}" type="presParOf" srcId="{D3B9B95C-ADE6-4DA5-9E17-DEF0C8C4D5EA}" destId="{AF3CB69B-F8DB-4211-BB68-A41DBFEAA85C}" srcOrd="3" destOrd="0" presId="urn:microsoft.com/office/officeart/2018/2/layout/IconCircleList"/>
    <dgm:cxn modelId="{14F2AE82-7C6C-486D-B261-5B6D2773740C}" type="presParOf" srcId="{979A2B0A-C0BC-4ABB-BC93-1877EBAF7B53}" destId="{6AAC3448-1914-4C3F-B961-6C9CFECF0C20}" srcOrd="5" destOrd="0" presId="urn:microsoft.com/office/officeart/2018/2/layout/IconCircleList"/>
    <dgm:cxn modelId="{04789360-F140-4460-8ACA-692FFD8A4DBE}" type="presParOf" srcId="{979A2B0A-C0BC-4ABB-BC93-1877EBAF7B53}" destId="{C44D0285-D6BC-402E-8758-4DB4C57AEE1D}" srcOrd="6" destOrd="0" presId="urn:microsoft.com/office/officeart/2018/2/layout/IconCircleList"/>
    <dgm:cxn modelId="{A6512363-DC43-4DD5-A7FC-CE7433068339}" type="presParOf" srcId="{C44D0285-D6BC-402E-8758-4DB4C57AEE1D}" destId="{2C235E17-B1BA-40E2-9D32-3E3E9EE08858}" srcOrd="0" destOrd="0" presId="urn:microsoft.com/office/officeart/2018/2/layout/IconCircleList"/>
    <dgm:cxn modelId="{182EF97D-3BF9-45DA-B425-3E640D76E71C}" type="presParOf" srcId="{C44D0285-D6BC-402E-8758-4DB4C57AEE1D}" destId="{5582FCAA-EE17-4A74-A40A-88D248819422}" srcOrd="1" destOrd="0" presId="urn:microsoft.com/office/officeart/2018/2/layout/IconCircleList"/>
    <dgm:cxn modelId="{32D7C995-CA0D-4ADD-9E40-CC97D9A238E5}" type="presParOf" srcId="{C44D0285-D6BC-402E-8758-4DB4C57AEE1D}" destId="{1BC401A1-AB36-4CA4-AADC-30D6A3BF3C00}" srcOrd="2" destOrd="0" presId="urn:microsoft.com/office/officeart/2018/2/layout/IconCircleList"/>
    <dgm:cxn modelId="{336D5027-F882-4553-97D1-57FF85471E32}" type="presParOf" srcId="{C44D0285-D6BC-402E-8758-4DB4C57AEE1D}" destId="{3639D7C6-6DB7-4FA0-A6A2-A81272ED9174}" srcOrd="3" destOrd="0" presId="urn:microsoft.com/office/officeart/2018/2/layout/IconCircleList"/>
    <dgm:cxn modelId="{099A7BC3-7FF7-4F60-B208-62497E02B506}" type="presParOf" srcId="{979A2B0A-C0BC-4ABB-BC93-1877EBAF7B53}" destId="{C56BA0AB-D480-4247-9530-23955CEFE462}" srcOrd="7" destOrd="0" presId="urn:microsoft.com/office/officeart/2018/2/layout/IconCircleList"/>
    <dgm:cxn modelId="{1565B35C-0BEA-4B9E-BAC5-336203D097FE}" type="presParOf" srcId="{979A2B0A-C0BC-4ABB-BC93-1877EBAF7B53}" destId="{7965839D-7CA1-4621-9E68-FE93F02DF229}" srcOrd="8" destOrd="0" presId="urn:microsoft.com/office/officeart/2018/2/layout/IconCircleList"/>
    <dgm:cxn modelId="{43A5C9B5-03D3-4532-B163-9C6BAC49F466}" type="presParOf" srcId="{7965839D-7CA1-4621-9E68-FE93F02DF229}" destId="{9DFA3F56-A807-44C0-8B7C-BCA523AA3190}" srcOrd="0" destOrd="0" presId="urn:microsoft.com/office/officeart/2018/2/layout/IconCircleList"/>
    <dgm:cxn modelId="{32BC54FC-E8E7-4CB4-9647-1A3F682AA33D}" type="presParOf" srcId="{7965839D-7CA1-4621-9E68-FE93F02DF229}" destId="{2C5FC94E-7A8F-4779-94BE-CCD415118F5B}" srcOrd="1" destOrd="0" presId="urn:microsoft.com/office/officeart/2018/2/layout/IconCircleList"/>
    <dgm:cxn modelId="{9802B311-D9FD-491F-A304-E52A408478C4}" type="presParOf" srcId="{7965839D-7CA1-4621-9E68-FE93F02DF229}" destId="{60201C08-A19B-4CF5-A066-A4474D2A2AA6}" srcOrd="2" destOrd="0" presId="urn:microsoft.com/office/officeart/2018/2/layout/IconCircleList"/>
    <dgm:cxn modelId="{13F0429E-2B63-4F80-8C6F-AA235E1D9DD9}" type="presParOf" srcId="{7965839D-7CA1-4621-9E68-FE93F02DF229}" destId="{4F5DB79E-C7AB-4F5C-B59A-0EBB639CC2B9}" srcOrd="3" destOrd="0" presId="urn:microsoft.com/office/officeart/2018/2/layout/IconCircleList"/>
    <dgm:cxn modelId="{7771AAEC-ABC1-4D52-B1D8-0FFEDA23ABCE}" type="presParOf" srcId="{979A2B0A-C0BC-4ABB-BC93-1877EBAF7B53}" destId="{5F318046-9B19-4F4A-B346-4ED518157775}" srcOrd="9" destOrd="0" presId="urn:microsoft.com/office/officeart/2018/2/layout/IconCircleList"/>
    <dgm:cxn modelId="{3BF23A94-E26A-426C-A36C-527E74290B87}" type="presParOf" srcId="{979A2B0A-C0BC-4ABB-BC93-1877EBAF7B53}" destId="{63885FB2-DED3-43D3-938D-EAFF3FD82ACA}" srcOrd="10" destOrd="0" presId="urn:microsoft.com/office/officeart/2018/2/layout/IconCircleList"/>
    <dgm:cxn modelId="{2F1B28B5-F4C4-48AD-B52A-0D11A56C9D90}" type="presParOf" srcId="{63885FB2-DED3-43D3-938D-EAFF3FD82ACA}" destId="{636FFCA2-D4EE-4CCB-BB9F-6C60D0F0C3EA}" srcOrd="0" destOrd="0" presId="urn:microsoft.com/office/officeart/2018/2/layout/IconCircleList"/>
    <dgm:cxn modelId="{CB0F931D-E2CB-45AC-9309-85286C66E4F3}" type="presParOf" srcId="{63885FB2-DED3-43D3-938D-EAFF3FD82ACA}" destId="{EB925FB3-CF2A-428C-9D13-543DC347370F}" srcOrd="1" destOrd="0" presId="urn:microsoft.com/office/officeart/2018/2/layout/IconCircleList"/>
    <dgm:cxn modelId="{88AD17A3-6F5E-4DA4-B84E-AF71C094F79A}" type="presParOf" srcId="{63885FB2-DED3-43D3-938D-EAFF3FD82ACA}" destId="{2BB64667-D6DE-41E8-A555-2B2EA2F8912E}" srcOrd="2" destOrd="0" presId="urn:microsoft.com/office/officeart/2018/2/layout/IconCircleList"/>
    <dgm:cxn modelId="{51E8FD92-EE2E-40E0-86D3-6DA6A73C1243}" type="presParOf" srcId="{63885FB2-DED3-43D3-938D-EAFF3FD82ACA}" destId="{7BE7A704-AE4B-49F0-A08E-F16EDE1BEA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72A8-E883-4114-8E8D-7F13294ED54C}">
      <dsp:nvSpPr>
        <dsp:cNvPr id="0" name=""/>
        <dsp:cNvSpPr/>
      </dsp:nvSpPr>
      <dsp:spPr>
        <a:xfrm>
          <a:off x="1538994" y="52097"/>
          <a:ext cx="865834" cy="8658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44100-B5D1-43A7-A1CD-427F37EC1822}">
      <dsp:nvSpPr>
        <dsp:cNvPr id="0" name=""/>
        <dsp:cNvSpPr/>
      </dsp:nvSpPr>
      <dsp:spPr>
        <a:xfrm>
          <a:off x="1720819" y="233922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05AFA-0018-4C17-B68E-5D87D989733C}">
      <dsp:nvSpPr>
        <dsp:cNvPr id="0" name=""/>
        <dsp:cNvSpPr/>
      </dsp:nvSpPr>
      <dsp:spPr>
        <a:xfrm>
          <a:off x="2590365" y="52097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Rebranding in collaboration with NCAN</a:t>
          </a:r>
        </a:p>
      </dsp:txBody>
      <dsp:txXfrm>
        <a:off x="2590365" y="52097"/>
        <a:ext cx="2040895" cy="865834"/>
      </dsp:txXfrm>
    </dsp:sp>
    <dsp:sp modelId="{DE99E5EC-41CB-4E17-BC5E-C4C53F184CE8}">
      <dsp:nvSpPr>
        <dsp:cNvPr id="0" name=""/>
        <dsp:cNvSpPr/>
      </dsp:nvSpPr>
      <dsp:spPr>
        <a:xfrm>
          <a:off x="4986871" y="52097"/>
          <a:ext cx="865834" cy="8658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53473-62A3-4C7C-BB5B-9E245077D570}">
      <dsp:nvSpPr>
        <dsp:cNvPr id="0" name=""/>
        <dsp:cNvSpPr/>
      </dsp:nvSpPr>
      <dsp:spPr>
        <a:xfrm>
          <a:off x="5168697" y="233922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55D3-B68F-4BC9-B735-4CE7A2EBC0F3}">
      <dsp:nvSpPr>
        <dsp:cNvPr id="0" name=""/>
        <dsp:cNvSpPr/>
      </dsp:nvSpPr>
      <dsp:spPr>
        <a:xfrm>
          <a:off x="6038242" y="52097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Supporting Sector Engagement with Homelessness Health Needs Audit </a:t>
          </a:r>
        </a:p>
      </dsp:txBody>
      <dsp:txXfrm>
        <a:off x="6038242" y="52097"/>
        <a:ext cx="2040895" cy="865834"/>
      </dsp:txXfrm>
    </dsp:sp>
    <dsp:sp modelId="{D4AB6E97-D87C-4B11-A274-17ECF22A30D4}">
      <dsp:nvSpPr>
        <dsp:cNvPr id="0" name=""/>
        <dsp:cNvSpPr/>
      </dsp:nvSpPr>
      <dsp:spPr>
        <a:xfrm>
          <a:off x="1538994" y="1613823"/>
          <a:ext cx="865834" cy="8658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FBB1-3FBD-4423-BAF9-ED41153CD6B1}">
      <dsp:nvSpPr>
        <dsp:cNvPr id="0" name=""/>
        <dsp:cNvSpPr/>
      </dsp:nvSpPr>
      <dsp:spPr>
        <a:xfrm>
          <a:off x="1720819" y="1795648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CB69B-F8DB-4211-BB68-A41DBFEAA85C}">
      <dsp:nvSpPr>
        <dsp:cNvPr id="0" name=""/>
        <dsp:cNvSpPr/>
      </dsp:nvSpPr>
      <dsp:spPr>
        <a:xfrm>
          <a:off x="2590365" y="1613823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Scoping membership of Homelessness Forum Leadership team </a:t>
          </a:r>
        </a:p>
      </dsp:txBody>
      <dsp:txXfrm>
        <a:off x="2590365" y="1613823"/>
        <a:ext cx="2040895" cy="865834"/>
      </dsp:txXfrm>
    </dsp:sp>
    <dsp:sp modelId="{2C235E17-B1BA-40E2-9D32-3E3E9EE08858}">
      <dsp:nvSpPr>
        <dsp:cNvPr id="0" name=""/>
        <dsp:cNvSpPr/>
      </dsp:nvSpPr>
      <dsp:spPr>
        <a:xfrm>
          <a:off x="4986871" y="1613823"/>
          <a:ext cx="865834" cy="8658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2FCAA-EE17-4A74-A40A-88D248819422}">
      <dsp:nvSpPr>
        <dsp:cNvPr id="0" name=""/>
        <dsp:cNvSpPr/>
      </dsp:nvSpPr>
      <dsp:spPr>
        <a:xfrm>
          <a:off x="5168697" y="1795648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D7C6-6DB7-4FA0-A6A2-A81272ED9174}">
      <dsp:nvSpPr>
        <dsp:cNvPr id="0" name=""/>
        <dsp:cNvSpPr/>
      </dsp:nvSpPr>
      <dsp:spPr>
        <a:xfrm>
          <a:off x="6038242" y="1613823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RRA training offer to NHSF members </a:t>
          </a:r>
        </a:p>
      </dsp:txBody>
      <dsp:txXfrm>
        <a:off x="6038242" y="1613823"/>
        <a:ext cx="2040895" cy="865834"/>
      </dsp:txXfrm>
    </dsp:sp>
    <dsp:sp modelId="{9DFA3F56-A807-44C0-8B7C-BCA523AA3190}">
      <dsp:nvSpPr>
        <dsp:cNvPr id="0" name=""/>
        <dsp:cNvSpPr/>
      </dsp:nvSpPr>
      <dsp:spPr>
        <a:xfrm>
          <a:off x="1538994" y="3175550"/>
          <a:ext cx="865834" cy="8658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FC94E-7A8F-4779-94BE-CCD415118F5B}">
      <dsp:nvSpPr>
        <dsp:cNvPr id="0" name=""/>
        <dsp:cNvSpPr/>
      </dsp:nvSpPr>
      <dsp:spPr>
        <a:xfrm>
          <a:off x="1720819" y="3357375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DB79E-C7AB-4F5C-B59A-0EBB639CC2B9}">
      <dsp:nvSpPr>
        <dsp:cNvPr id="0" name=""/>
        <dsp:cNvSpPr/>
      </dsp:nvSpPr>
      <dsp:spPr>
        <a:xfrm>
          <a:off x="2590365" y="3175550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Securing escalation route for homelessness issues through ICS structures </a:t>
          </a:r>
        </a:p>
      </dsp:txBody>
      <dsp:txXfrm>
        <a:off x="2590365" y="3175550"/>
        <a:ext cx="2040895" cy="865834"/>
      </dsp:txXfrm>
    </dsp:sp>
    <dsp:sp modelId="{636FFCA2-D4EE-4CCB-BB9F-6C60D0F0C3EA}">
      <dsp:nvSpPr>
        <dsp:cNvPr id="0" name=""/>
        <dsp:cNvSpPr/>
      </dsp:nvSpPr>
      <dsp:spPr>
        <a:xfrm>
          <a:off x="4986871" y="3175550"/>
          <a:ext cx="865834" cy="8658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5FB3-CF2A-428C-9D13-543DC347370F}">
      <dsp:nvSpPr>
        <dsp:cNvPr id="0" name=""/>
        <dsp:cNvSpPr/>
      </dsp:nvSpPr>
      <dsp:spPr>
        <a:xfrm>
          <a:off x="5168697" y="3357375"/>
          <a:ext cx="502184" cy="50218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7A704-AE4B-49F0-A08E-F16EDE1BEA24}">
      <dsp:nvSpPr>
        <dsp:cNvPr id="0" name=""/>
        <dsp:cNvSpPr/>
      </dsp:nvSpPr>
      <dsp:spPr>
        <a:xfrm>
          <a:off x="6038242" y="3175550"/>
          <a:ext cx="2040895" cy="86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Seeking funding to resource Solutions Forum activity </a:t>
          </a:r>
        </a:p>
      </dsp:txBody>
      <dsp:txXfrm>
        <a:off x="6038242" y="3175550"/>
        <a:ext cx="2040895" cy="86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24D52-7CCE-4309-B5E4-33BAB6C6D05B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C9B14-AD47-4480-803E-63344418C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2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379098" cy="41649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C9B14-AD47-4480-803E-63344418C1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8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C9B14-AD47-4480-803E-63344418C10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3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C9B14-AD47-4480-803E-63344418C1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8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9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60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4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8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1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4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1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8BCAD86-4307-4655-AD19-B3D5AEFAA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301" y="5062848"/>
            <a:ext cx="1732163" cy="14137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258C89-37E7-481B-8244-D6433260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28" y="934342"/>
            <a:ext cx="9387745" cy="3529981"/>
          </a:xfrm>
          <a:prstGeom prst="rect">
            <a:avLst/>
          </a:prstGeom>
        </p:spPr>
        <p:txBody>
          <a:bodyPr/>
          <a:lstStyle>
            <a:lvl1pPr marL="8732" algn="ctr">
              <a:lnSpc>
                <a:spcPts val="9096"/>
              </a:lnSpc>
              <a:spcBef>
                <a:spcPts val="82"/>
              </a:spcBef>
              <a:defRPr sz="1152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60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667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8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3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2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3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2571-3219-4373-9EE3-9EA357A4B082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8E4D30-9D37-46AA-B599-529DE7FD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sleyb@shelter.org.u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79B5-03D9-D4DC-421B-EA3F10F0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GB" dirty="0"/>
              <a:t>Lesley Burdett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0F671-3217-9BBF-254B-6C847622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GB" dirty="0"/>
              <a:t>Executive Strategic Lead Shelter Norfolk </a:t>
            </a:r>
          </a:p>
          <a:p>
            <a:r>
              <a:rPr lang="en-GB" dirty="0"/>
              <a:t>Chair Norfolk Homelessness Solutions Forum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D3DBD-583D-93B8-3FCB-75D5B713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66" y="252397"/>
            <a:ext cx="1990337" cy="1622124"/>
          </a:xfrm>
          <a:prstGeom prst="rect">
            <a:avLst/>
          </a:prstGeom>
        </p:spPr>
      </p:pic>
      <p:pic>
        <p:nvPicPr>
          <p:cNvPr id="9" name="Content Placeholder 4" descr="A white background with green text">
            <a:extLst>
              <a:ext uri="{FF2B5EF4-FFF2-40B4-BE49-F238E27FC236}">
                <a16:creationId xmlns:a16="http://schemas.microsoft.com/office/drawing/2014/main" id="{9157A2FC-D8C6-7A8B-5FBC-36BF7955B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66" y="2824052"/>
            <a:ext cx="2488612" cy="24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3ED9-2A52-5816-1C56-2ED63F1C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2026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5A51-0B7C-CF95-B386-639423F8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261873"/>
            <a:ext cx="8707074" cy="4779490"/>
          </a:xfrm>
        </p:spPr>
        <p:txBody>
          <a:bodyPr>
            <a:normAutofit fontScale="92500"/>
          </a:bodyPr>
          <a:lstStyle/>
          <a:p>
            <a:r>
              <a:rPr lang="en-GB" b="1" dirty="0">
                <a:latin typeface="Barlow" panose="00000500000000000000" pitchFamily="2" charset="0"/>
              </a:rPr>
              <a:t>Follow up and agree next steps after Homelessness Health Needs Audit 2025 </a:t>
            </a:r>
          </a:p>
          <a:p>
            <a:pPr lvl="1"/>
            <a:r>
              <a:rPr lang="en-GB" b="1" dirty="0">
                <a:latin typeface="Barlow" panose="00000500000000000000" pitchFamily="2" charset="0"/>
              </a:rPr>
              <a:t>WHY? </a:t>
            </a:r>
            <a:r>
              <a:rPr lang="en-GB" b="1" i="1" dirty="0">
                <a:latin typeface="Barlow" panose="00000500000000000000" pitchFamily="2" charset="0"/>
              </a:rPr>
              <a:t>(MHCLG - A National Plan to End Homelessness)</a:t>
            </a:r>
          </a:p>
          <a:p>
            <a:pPr lvl="2"/>
            <a:r>
              <a:rPr lang="en-GB" dirty="0">
                <a:latin typeface="Barlow" panose="00000500000000000000" pitchFamily="2" charset="0"/>
              </a:rPr>
              <a:t>Strengthen how housing, social care, and safeguarding services work together, especially for people with complex needs.</a:t>
            </a:r>
          </a:p>
          <a:p>
            <a:pPr lvl="2"/>
            <a:r>
              <a:rPr lang="en-GB" dirty="0">
                <a:latin typeface="Barlow" panose="00000500000000000000" pitchFamily="2" charset="0"/>
              </a:rPr>
              <a:t>Support councils to deliver flexible, person-centred support and co-ordinated specialist services to help with chronic co-occurring needs for people experiencing multiple disadvantage. </a:t>
            </a:r>
          </a:p>
          <a:p>
            <a:pPr marL="1371600" lvl="3" indent="0">
              <a:buNone/>
            </a:pPr>
            <a:r>
              <a:rPr lang="en-GB" i="1" dirty="0">
                <a:latin typeface="Barlow" panose="00000500000000000000" pitchFamily="2" charset="0"/>
              </a:rPr>
              <a:t>Potential for projects in a  post changing futures world?</a:t>
            </a:r>
          </a:p>
          <a:p>
            <a:pPr lvl="1"/>
            <a:r>
              <a:rPr lang="en-GB" i="1" dirty="0">
                <a:latin typeface="Barlow" panose="00000500000000000000" pitchFamily="2" charset="0"/>
              </a:rPr>
              <a:t>Providing evidence to ASC and ICS of need for additional wrap round support services and  funding for the most vulnerable cohort of homeless people</a:t>
            </a:r>
          </a:p>
          <a:p>
            <a:r>
              <a:rPr lang="en-GB" b="1" dirty="0">
                <a:latin typeface="Barlow" panose="00000500000000000000" pitchFamily="2" charset="0"/>
              </a:rPr>
              <a:t>Focus on improving experience of young people leaving the care system </a:t>
            </a:r>
          </a:p>
          <a:p>
            <a:pPr lvl="1"/>
            <a:r>
              <a:rPr lang="en-GB" b="1" dirty="0">
                <a:latin typeface="Barlow" panose="00000500000000000000" pitchFamily="2" charset="0"/>
              </a:rPr>
              <a:t>WHY? </a:t>
            </a:r>
            <a:r>
              <a:rPr lang="en-GB" b="1" i="1" dirty="0">
                <a:latin typeface="Barlow" panose="00000500000000000000" pitchFamily="2" charset="0"/>
              </a:rPr>
              <a:t>(MHCLG - A National Plan to End Homelessness)</a:t>
            </a:r>
          </a:p>
          <a:p>
            <a:pPr lvl="2"/>
            <a:r>
              <a:rPr lang="en-GB" dirty="0">
                <a:latin typeface="Barlow" panose="00000500000000000000" pitchFamily="2" charset="0"/>
              </a:rPr>
              <a:t> Prevent the homelessness system from being used as a pathway to house care leavers following the end of a Looked After Child Placement.  </a:t>
            </a:r>
          </a:p>
          <a:p>
            <a:pPr lvl="2"/>
            <a:r>
              <a:rPr lang="en-GB" dirty="0">
                <a:latin typeface="Barlow" panose="00000500000000000000" pitchFamily="2" charset="0"/>
              </a:rPr>
              <a:t>Provide early support and resilience-building to help young people break the cycle of homelessness, find a safe and stable home and develop the skills to live independently. 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Opportunity to coproduce improved pathways with Break's Housing Project Working Group </a:t>
            </a:r>
          </a:p>
          <a:p>
            <a:pPr lvl="2"/>
            <a:endParaRPr lang="en-GB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4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7DA9-F776-1B9B-06DC-6FC90C86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6C04-2249-CA84-92D9-307D9E1C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027754" cy="3728147"/>
          </a:xfrm>
        </p:spPr>
        <p:txBody>
          <a:bodyPr/>
          <a:lstStyle/>
          <a:p>
            <a:r>
              <a:rPr lang="en-GB" dirty="0"/>
              <a:t>Staff Recruitment – closing date 27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  <a:p>
            <a:r>
              <a:rPr lang="en-GB" dirty="0"/>
              <a:t>Solutions Forum Steering Group kick off meeting – by end June </a:t>
            </a:r>
          </a:p>
          <a:p>
            <a:r>
              <a:rPr lang="en-GB" dirty="0"/>
              <a:t>Project Coordinator work plan development </a:t>
            </a:r>
          </a:p>
          <a:p>
            <a:r>
              <a:rPr lang="en-GB" dirty="0"/>
              <a:t>Lived Experience Group recruitment </a:t>
            </a:r>
          </a:p>
          <a:p>
            <a:r>
              <a:rPr lang="en-GB" dirty="0"/>
              <a:t>Developing action focused theories of change for leaving care and chronic co-occurring needs for people experiencing multiple disadvantage projects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24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50" name="Picture 49" descr="Yellow and blue symbols">
            <a:extLst>
              <a:ext uri="{FF2B5EF4-FFF2-40B4-BE49-F238E27FC236}">
                <a16:creationId xmlns:a16="http://schemas.microsoft.com/office/drawing/2014/main" id="{A2D81573-B01A-75E4-AE4B-F12FAA56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34" t="838" r="1736" b="-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95471F-1139-E1FA-5C3E-F9BD9F5C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Any questions or comments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21E6B-EA88-A88C-AFFC-6D3D1380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>
                <a:hlinkClick r:id="rId3"/>
              </a:rPr>
              <a:t>lesleyb@shelter.org.uk</a:t>
            </a:r>
            <a:r>
              <a:rPr lang="en-US" sz="1600"/>
              <a:t>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E137-2A20-9BB6-4993-2A5D35B67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D13F-E077-9501-7C7C-E1FD54FE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529" y="1800200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pic>
        <p:nvPicPr>
          <p:cNvPr id="3" name="Content Placeholder 4" descr="A white background with green text">
            <a:extLst>
              <a:ext uri="{FF2B5EF4-FFF2-40B4-BE49-F238E27FC236}">
                <a16:creationId xmlns:a16="http://schemas.microsoft.com/office/drawing/2014/main" id="{92828A92-DFF4-86C1-3BB9-8C0F91E59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3765550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78" name="Picture 177" descr="Houses in an area">
            <a:extLst>
              <a:ext uri="{FF2B5EF4-FFF2-40B4-BE49-F238E27FC236}">
                <a16:creationId xmlns:a16="http://schemas.microsoft.com/office/drawing/2014/main" id="{5C1BD938-0854-B9A9-7D58-5C05D86C1D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2019" b="11372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3" name="Parallelogram 212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5" name="Brief history of the NSHP/NHSF"/>
          <p:cNvSpPr txBox="1"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457200" hangingPunct="1">
              <a:spcBef>
                <a:spcPct val="0"/>
              </a:spcBef>
            </a:pPr>
            <a:r>
              <a:rPr lang="en-US" sz="3600">
                <a:solidFill>
                  <a:schemeClr val="accent1"/>
                </a:solidFill>
              </a:rPr>
              <a:t>Brief history of the NSHP/NHSF </a:t>
            </a:r>
          </a:p>
        </p:txBody>
      </p:sp>
      <p:sp>
        <p:nvSpPr>
          <p:cNvPr id="221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6" name="No Homelessness In Norfolk - Resetting the system - a partnership approach - report launched 2022…"/>
          <p:cNvSpPr txBox="1"/>
          <p:nvPr/>
        </p:nvSpPr>
        <p:spPr>
          <a:xfrm>
            <a:off x="2786047" y="2159000"/>
            <a:ext cx="6487955" cy="38823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No Homelessness In Norfolk - Resetting the system - a partnership approach - report launched 2022 </a:t>
            </a:r>
          </a:p>
          <a:p>
            <a:pPr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>
                <a:latin typeface="+mn-lt"/>
                <a:ea typeface="+mn-ea"/>
                <a:cs typeface="+mn-cs"/>
                <a:sym typeface="Helvetica"/>
              </a:defRPr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detailed overview of rough sleeping, Covid impacts, Everyone In &amp; the case for investing in relieving and preventing homelessness </a:t>
            </a:r>
          </a:p>
          <a:p>
            <a:pPr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>
                <a:latin typeface="+mn-lt"/>
                <a:ea typeface="+mn-ea"/>
                <a:cs typeface="+mn-cs"/>
                <a:sym typeface="Helvetica"/>
              </a:defRPr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15900"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Norfolk Strategic Housing Partnership (NSHP) </a:t>
            </a:r>
            <a:r>
              <a:rPr 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Membership proposed; made up of Local Authorities, Children and NCC Young People and Adult Services, CCG, Public Health, Police and Registered Providers.</a:t>
            </a:r>
          </a:p>
          <a:p>
            <a:pPr marL="215900"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Partnership would report directly into the Norfolk Chief Executives Group</a:t>
            </a:r>
          </a:p>
          <a:p>
            <a:pPr marL="215900" indent="-228600" defTabSz="457200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44600" algn="l"/>
                <a:tab pos="1422400" algn="l"/>
                <a:tab pos="1600200" algn="l"/>
                <a:tab pos="1778000" algn="l"/>
                <a:tab pos="1955800" algn="l"/>
                <a:tab pos="2133600" algn="l"/>
              </a:tabLst>
              <a:defRPr sz="300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Multi agency consultation took place to develop a county wide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Homelessness Prevention Strategy (2022 to 2025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) and the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Norfolk Homelessness Solutions Forum (NHSF)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was launched (chaired by Shelter) </a:t>
            </a:r>
          </a:p>
        </p:txBody>
      </p:sp>
      <p:sp>
        <p:nvSpPr>
          <p:cNvPr id="225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7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9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57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9AD51-E5D8-DAD5-A19D-F9AEF4C6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>
                <a:latin typeface="Barlow" panose="00000500000000000000" pitchFamily="2" charset="0"/>
              </a:rPr>
              <a:t>Consensus to support the continuation of a revised NHSF</a:t>
            </a:r>
            <a:br>
              <a:rPr lang="en-GB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4D33-3892-7C5B-3FDF-C0052F6A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Barlow" panose="00000500000000000000" pitchFamily="2" charset="0"/>
              </a:rPr>
              <a:t>Priorities agreed were 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Re-establish a county wide homelessness solutions forum 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Update the Terms of Reference for the forum 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Facilitate a ‘community of practice’ for frontline organisations &amp; support a multi-agency/solution focused approach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Provide support and guidance to organisations who plan to adopt the Norfolk homelessness charter</a:t>
            </a:r>
          </a:p>
          <a:p>
            <a:pPr lvl="1"/>
            <a:r>
              <a:rPr lang="en-GB" dirty="0">
                <a:latin typeface="Barlow" panose="00000500000000000000" pitchFamily="2" charset="0"/>
              </a:rPr>
              <a:t>The forum can agree key challenges and potential solutions to be fed back to decision makers via the Living and Working Conditions Leadership Group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12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F638-27A7-7F4B-0158-F5704EF3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/>
            </a:br>
            <a:r>
              <a:rPr lang="en-US" sz="2300"/>
              <a:t>Activities </a:t>
            </a:r>
            <a:br>
              <a:rPr lang="en-US" sz="2300"/>
            </a:br>
            <a:r>
              <a:rPr lang="en-US" sz="2300"/>
              <a:t>2025-26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3" name="Text Placeholder 2">
            <a:extLst>
              <a:ext uri="{FF2B5EF4-FFF2-40B4-BE49-F238E27FC236}">
                <a16:creationId xmlns:a16="http://schemas.microsoft.com/office/drawing/2014/main" id="{7E4B7BD4-105B-65F1-580C-836CB9798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28771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87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0D869F-25B2-654B-9642-405F92A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The Forum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3DB5E61E-2F9E-D71D-E718-8F1AD48A8D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2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8434EA9-7F69-ABEE-F811-C1A42BD6D9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 b="21334"/>
          <a:stretch>
            <a:fillRect/>
          </a:stretch>
        </p:blipFill>
        <p:spPr>
          <a:xfrm>
            <a:off x="1126309" y="1204372"/>
            <a:ext cx="9941259" cy="44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11529D-E7EF-25AB-9CDF-57619F94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27" y="726807"/>
            <a:ext cx="1695537" cy="539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04E81-E5C4-017A-06CE-5E827093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7" y="1517915"/>
            <a:ext cx="8265213" cy="40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5A3D-8FF0-8F8A-44E3-619FBF53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>
                <a:latin typeface="Barlow" panose="00000500000000000000" pitchFamily="2" charset="0"/>
              </a:rPr>
              <a:t>Project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663B-50A9-72CC-9EF5-6DCC8E23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>
                <a:latin typeface="Barlow" panose="00000500000000000000" pitchFamily="2" charset="0"/>
              </a:rPr>
              <a:t>What we want to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7E342-F657-07EF-B927-60387935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617" y="2737245"/>
            <a:ext cx="4504752" cy="33041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noProof="0" dirty="0"/>
          </a:p>
          <a:p>
            <a:pPr marL="0" indent="0">
              <a:lnSpc>
                <a:spcPct val="160000"/>
              </a:lnSpc>
              <a:buNone/>
            </a:pPr>
            <a:r>
              <a:rPr lang="en-GB" noProof="0" dirty="0">
                <a:latin typeface="Barlow" panose="00000500000000000000" pitchFamily="2" charset="0"/>
              </a:rPr>
              <a:t>To support people to have healthier lives by improving the support they receive when they are experiencing homelessness and preventing people from becoming homeless when they have a housing issue</a:t>
            </a:r>
          </a:p>
          <a:p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032D-441C-2EC7-C8B6-F59EB3F9F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2045691"/>
            <a:ext cx="4775637" cy="576262"/>
          </a:xfrm>
        </p:spPr>
        <p:txBody>
          <a:bodyPr/>
          <a:lstStyle/>
          <a:p>
            <a:r>
              <a:rPr lang="en-GB" b="1" noProof="0" dirty="0">
                <a:latin typeface="Barlow" panose="00000500000000000000" pitchFamily="2" charset="0"/>
              </a:rPr>
              <a:t>What are the outcomes we want to achieve? </a:t>
            </a:r>
            <a:endParaRPr lang="en-GB" b="1" noProof="0" dirty="0">
              <a:solidFill>
                <a:srgbClr val="FF0000"/>
              </a:solidFill>
              <a:latin typeface="Barlow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A67D5-FA45-85F7-F3A1-2A42DD88F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noProof="0" dirty="0">
                <a:latin typeface="Barlow" panose="00000500000000000000" pitchFamily="2" charset="0"/>
              </a:rPr>
              <a:t>Opportunities for people who are homeless or at risk of homelessness to be proactively engaged and supported to inform practice, policy, service delivery and strategies </a:t>
            </a:r>
          </a:p>
          <a:p>
            <a:r>
              <a:rPr lang="en-GB" noProof="0" dirty="0">
                <a:latin typeface="Barlow" panose="00000500000000000000" pitchFamily="2" charset="0"/>
              </a:rPr>
              <a:t>VCSE partners role, as advocates and trusted  agencies of those with lived experience, will facilitate co-production and bridge </a:t>
            </a:r>
            <a:r>
              <a:rPr lang="en-GB" dirty="0">
                <a:latin typeface="Barlow" panose="00000500000000000000" pitchFamily="2" charset="0"/>
              </a:rPr>
              <a:t>the </a:t>
            </a:r>
            <a:r>
              <a:rPr lang="en-GB" noProof="0" dirty="0">
                <a:latin typeface="Barlow" panose="00000500000000000000" pitchFamily="2" charset="0"/>
              </a:rPr>
              <a:t>barriers to the statutory sector</a:t>
            </a:r>
          </a:p>
          <a:p>
            <a:r>
              <a:rPr lang="en-GB" noProof="0" dirty="0">
                <a:latin typeface="Barlow" panose="00000500000000000000" pitchFamily="2" charset="0"/>
              </a:rPr>
              <a:t>Improved equity of access to cross sector services and accommodation, thus improved outcomes, and experience for those experiencing homelessness. </a:t>
            </a:r>
          </a:p>
          <a:p>
            <a:pPr>
              <a:lnSpc>
                <a:spcPct val="110000"/>
              </a:lnSpc>
            </a:pPr>
            <a:endParaRPr lang="en-GB" noProof="0" dirty="0">
              <a:latin typeface="Barlow" panose="00000500000000000000" pitchFamily="2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351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D32F-EF78-2BB5-0595-CB3258D9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Barlow" panose="00000500000000000000" pitchFamily="2" charset="0"/>
              </a:rPr>
              <a:t>Linking the project to the Charter </a:t>
            </a:r>
          </a:p>
        </p:txBody>
      </p:sp>
      <p:pic>
        <p:nvPicPr>
          <p:cNvPr id="177" name="pasted-movie.png" descr="pasted-movi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3970" y="1734491"/>
            <a:ext cx="3950657" cy="51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2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f29b7ba-3ce4-4ca7-981f-8b267a953af3" ContentTypeId="0x010100B287255CFAE6244C9CD318DBA7D3658C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27520161B4D4E8D5C5740E831CB5C" ma:contentTypeVersion="20" ma:contentTypeDescription="Create a new document." ma:contentTypeScope="" ma:versionID="f037d3221affebec827a8c299fe64a16">
  <xsd:schema xmlns:xsd="http://www.w3.org/2001/XMLSchema" xmlns:xs="http://www.w3.org/2001/XMLSchema" xmlns:p="http://schemas.microsoft.com/office/2006/metadata/properties" xmlns:ns1="http://schemas.microsoft.com/sharepoint/v3" xmlns:ns2="694d7a62-dfd8-425e-b274-19923685db59" xmlns:ns3="56541607-8a00-4fac-8834-f41179a4a18a" targetNamespace="http://schemas.microsoft.com/office/2006/metadata/properties" ma:root="true" ma:fieldsID="107e4d869be55d4d7887947507f49015" ns1:_="" ns2:_="" ns3:_="">
    <xsd:import namespace="http://schemas.microsoft.com/sharepoint/v3"/>
    <xsd:import namespace="694d7a62-dfd8-425e-b274-19923685db59"/>
    <xsd:import namespace="56541607-8a00-4fac-8834-f41179a4a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d7a62-dfd8-425e-b274-19923685d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c9ae782-46d7-479b-b512-0725aef38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41607-8a00-4fac-8834-f41179a4a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2344770-2773-45dc-a8a7-97412bfcbed9}" ma:internalName="TaxCatchAll" ma:showField="CatchAllData" ma:web="56541607-8a00-4fac-8834-f41179a4a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4d7a62-dfd8-425e-b274-19923685db59">
      <Terms xmlns="http://schemas.microsoft.com/office/infopath/2007/PartnerControls"/>
    </lcf76f155ced4ddcb4097134ff3c332f>
    <TaxCatchAll xmlns="56541607-8a00-4fac-8834-f41179a4a18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ED3A4A-5C58-4B42-B36F-DBD1B8EC284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BE8073E-35F5-4043-80C3-D4C8B8038189}"/>
</file>

<file path=customXml/itemProps3.xml><?xml version="1.0" encoding="utf-8"?>
<ds:datastoreItem xmlns:ds="http://schemas.openxmlformats.org/officeDocument/2006/customXml" ds:itemID="{B3E82131-D32B-411E-9BAA-47C8E5D6F7D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8A3365-1FAF-414C-AF82-53C7B11EF98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2ee97e6-1679-489f-91fd-f970f4f978a4"/>
    <ds:schemaRef ds:uri="d398bf05-751a-4cb3-91e8-0ede93539f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b002080-e07f-4fa4-9653-54bf7c64c2ab}" enabled="0" method="" siteId="{2b002080-e07f-4fa4-9653-54bf7c64c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653</Words>
  <Application>Microsoft Office PowerPoint</Application>
  <PresentationFormat>Widescreen</PresentationFormat>
  <Paragraphs>59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Barlow</vt:lpstr>
      <vt:lpstr>Trebuchet MS</vt:lpstr>
      <vt:lpstr>Wingdings 3</vt:lpstr>
      <vt:lpstr>Facet</vt:lpstr>
      <vt:lpstr>Lesley Burdett </vt:lpstr>
      <vt:lpstr>Brief history of the NSHP/NHSF </vt:lpstr>
      <vt:lpstr>Consensus to support the continuation of a revised NHSF </vt:lpstr>
      <vt:lpstr> Activities  2025-26</vt:lpstr>
      <vt:lpstr>Funding The Forum</vt:lpstr>
      <vt:lpstr>PowerPoint Presentation</vt:lpstr>
      <vt:lpstr>PowerPoint Presentation</vt:lpstr>
      <vt:lpstr>Project Aims</vt:lpstr>
      <vt:lpstr>Linking the project to the Charter </vt:lpstr>
      <vt:lpstr>Themes 2026</vt:lpstr>
      <vt:lpstr>Next Steps </vt:lpstr>
      <vt:lpstr>Any questions or comments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Lesley Burdett</dc:creator>
  <cp:lastModifiedBy>Rebecca King</cp:lastModifiedBy>
  <cp:revision>4</cp:revision>
  <dcterms:created xsi:type="dcterms:W3CDTF">2025-06-06T15:24:58Z</dcterms:created>
  <dcterms:modified xsi:type="dcterms:W3CDTF">2026-05-19T10:41:06Z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0x01010001A27520161B4D4E8D5C5740E831CB5C</vt:lpwstr>
  </property>
  <property fmtid="{D5CDD505-2E9C-101B-9397-08002B2CF9AE}" pid="3" name="Retention_x0020_Category">
    <vt:lpwstr/>
  </property>
  <property fmtid="{D5CDD505-2E9C-101B-9397-08002B2CF9AE}" pid="4" name="Shelter_x0020_Division">
    <vt:lpwstr>31;#England Services Operations|8846535d-3730-4577-a969-474269fea126</vt:lpwstr>
  </property>
  <property fmtid="{D5CDD505-2E9C-101B-9397-08002B2CF9AE}" pid="5" name="Shelter Division">
    <vt:lpwstr>31;#England Services Operations|8846535d-3730-4577-a969-474269fea126</vt:lpwstr>
  </property>
  <property fmtid="{D5CDD505-2E9C-101B-9397-08002B2CF9AE}" pid="6" name="Retention Category">
    <vt:lpwstr/>
  </property>
  <property fmtid="{D5CDD505-2E9C-101B-9397-08002B2CF9AE}" pid="7" name="MediaServiceImageTags">
    <vt:lpwstr/>
  </property>
  <property fmtid="{D5CDD505-2E9C-101B-9397-08002B2CF9AE}" pid="8" name="Campaign">
    <vt:lpwstr/>
  </property>
  <property fmtid="{D5CDD505-2E9C-101B-9397-08002B2CF9AE}" pid="9" name="l3b48ff7cc884ad4b8267ea9ec65a3b3">
    <vt:lpwstr/>
  </property>
</Properties>
</file>